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9"/>
  </p:notesMasterIdLst>
  <p:handoutMasterIdLst>
    <p:handoutMasterId r:id="rId60"/>
  </p:handoutMasterIdLst>
  <p:sldIdLst>
    <p:sldId id="403" r:id="rId2"/>
    <p:sldId id="404" r:id="rId3"/>
    <p:sldId id="405" r:id="rId4"/>
    <p:sldId id="406" r:id="rId5"/>
    <p:sldId id="408" r:id="rId6"/>
    <p:sldId id="409" r:id="rId7"/>
    <p:sldId id="410" r:id="rId8"/>
    <p:sldId id="411" r:id="rId9"/>
    <p:sldId id="412" r:id="rId10"/>
    <p:sldId id="413" r:id="rId11"/>
    <p:sldId id="414" r:id="rId12"/>
    <p:sldId id="415" r:id="rId13"/>
    <p:sldId id="416" r:id="rId14"/>
    <p:sldId id="417" r:id="rId15"/>
    <p:sldId id="276" r:id="rId16"/>
    <p:sldId id="279" r:id="rId17"/>
    <p:sldId id="290" r:id="rId18"/>
    <p:sldId id="280" r:id="rId19"/>
    <p:sldId id="402" r:id="rId20"/>
    <p:sldId id="263" r:id="rId21"/>
    <p:sldId id="377" r:id="rId22"/>
    <p:sldId id="282" r:id="rId23"/>
    <p:sldId id="288" r:id="rId24"/>
    <p:sldId id="292" r:id="rId25"/>
    <p:sldId id="359" r:id="rId26"/>
    <p:sldId id="376" r:id="rId27"/>
    <p:sldId id="378" r:id="rId28"/>
    <p:sldId id="294" r:id="rId29"/>
    <p:sldId id="295" r:id="rId30"/>
    <p:sldId id="307" r:id="rId31"/>
    <p:sldId id="372" r:id="rId32"/>
    <p:sldId id="373" r:id="rId33"/>
    <p:sldId id="371" r:id="rId34"/>
    <p:sldId id="395" r:id="rId35"/>
    <p:sldId id="393" r:id="rId36"/>
    <p:sldId id="384" r:id="rId37"/>
    <p:sldId id="387" r:id="rId38"/>
    <p:sldId id="388" r:id="rId39"/>
    <p:sldId id="389" r:id="rId40"/>
    <p:sldId id="390" r:id="rId41"/>
    <p:sldId id="391" r:id="rId42"/>
    <p:sldId id="392" r:id="rId43"/>
    <p:sldId id="360"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Lst>
  <p:sldSz cx="9144000" cy="6858000" type="screen4x3"/>
  <p:notesSz cx="6888163" cy="10020300"/>
  <p:defaultTextStyle>
    <a:defPPr>
      <a:defRPr lang="ru-RU"/>
    </a:defPPr>
    <a:lvl1pPr algn="l" rtl="0" fontAlgn="base">
      <a:spcBef>
        <a:spcPct val="0"/>
      </a:spcBef>
      <a:spcAft>
        <a:spcPct val="0"/>
      </a:spcAft>
      <a:defRPr sz="1400" b="1" kern="1200">
        <a:solidFill>
          <a:schemeClr val="tx1"/>
        </a:solidFill>
        <a:latin typeface="Times New Roman Cyr" pitchFamily="18" charset="0"/>
        <a:ea typeface="+mn-ea"/>
        <a:cs typeface="+mn-cs"/>
      </a:defRPr>
    </a:lvl1pPr>
    <a:lvl2pPr marL="457200" algn="l" rtl="0" fontAlgn="base">
      <a:spcBef>
        <a:spcPct val="0"/>
      </a:spcBef>
      <a:spcAft>
        <a:spcPct val="0"/>
      </a:spcAft>
      <a:defRPr sz="1400" b="1" kern="1200">
        <a:solidFill>
          <a:schemeClr val="tx1"/>
        </a:solidFill>
        <a:latin typeface="Times New Roman Cyr" pitchFamily="18" charset="0"/>
        <a:ea typeface="+mn-ea"/>
        <a:cs typeface="+mn-cs"/>
      </a:defRPr>
    </a:lvl2pPr>
    <a:lvl3pPr marL="914400" algn="l" rtl="0" fontAlgn="base">
      <a:spcBef>
        <a:spcPct val="0"/>
      </a:spcBef>
      <a:spcAft>
        <a:spcPct val="0"/>
      </a:spcAft>
      <a:defRPr sz="1400" b="1" kern="1200">
        <a:solidFill>
          <a:schemeClr val="tx1"/>
        </a:solidFill>
        <a:latin typeface="Times New Roman Cyr" pitchFamily="18" charset="0"/>
        <a:ea typeface="+mn-ea"/>
        <a:cs typeface="+mn-cs"/>
      </a:defRPr>
    </a:lvl3pPr>
    <a:lvl4pPr marL="1371600" algn="l" rtl="0" fontAlgn="base">
      <a:spcBef>
        <a:spcPct val="0"/>
      </a:spcBef>
      <a:spcAft>
        <a:spcPct val="0"/>
      </a:spcAft>
      <a:defRPr sz="1400" b="1" kern="1200">
        <a:solidFill>
          <a:schemeClr val="tx1"/>
        </a:solidFill>
        <a:latin typeface="Times New Roman Cyr" pitchFamily="18" charset="0"/>
        <a:ea typeface="+mn-ea"/>
        <a:cs typeface="+mn-cs"/>
      </a:defRPr>
    </a:lvl4pPr>
    <a:lvl5pPr marL="1828800" algn="l" rtl="0" fontAlgn="base">
      <a:spcBef>
        <a:spcPct val="0"/>
      </a:spcBef>
      <a:spcAft>
        <a:spcPct val="0"/>
      </a:spcAft>
      <a:defRPr sz="1400" b="1" kern="1200">
        <a:solidFill>
          <a:schemeClr val="tx1"/>
        </a:solidFill>
        <a:latin typeface="Times New Roman Cyr" pitchFamily="18" charset="0"/>
        <a:ea typeface="+mn-ea"/>
        <a:cs typeface="+mn-cs"/>
      </a:defRPr>
    </a:lvl5pPr>
    <a:lvl6pPr marL="2286000" algn="l" defTabSz="914400" rtl="0" eaLnBrk="1" latinLnBrk="0" hangingPunct="1">
      <a:defRPr sz="1400" b="1" kern="1200">
        <a:solidFill>
          <a:schemeClr val="tx1"/>
        </a:solidFill>
        <a:latin typeface="Times New Roman Cyr" pitchFamily="18" charset="0"/>
        <a:ea typeface="+mn-ea"/>
        <a:cs typeface="+mn-cs"/>
      </a:defRPr>
    </a:lvl6pPr>
    <a:lvl7pPr marL="2743200" algn="l" defTabSz="914400" rtl="0" eaLnBrk="1" latinLnBrk="0" hangingPunct="1">
      <a:defRPr sz="1400" b="1" kern="1200">
        <a:solidFill>
          <a:schemeClr val="tx1"/>
        </a:solidFill>
        <a:latin typeface="Times New Roman Cyr" pitchFamily="18" charset="0"/>
        <a:ea typeface="+mn-ea"/>
        <a:cs typeface="+mn-cs"/>
      </a:defRPr>
    </a:lvl7pPr>
    <a:lvl8pPr marL="3200400" algn="l" defTabSz="914400" rtl="0" eaLnBrk="1" latinLnBrk="0" hangingPunct="1">
      <a:defRPr sz="1400" b="1" kern="1200">
        <a:solidFill>
          <a:schemeClr val="tx1"/>
        </a:solidFill>
        <a:latin typeface="Times New Roman Cyr" pitchFamily="18" charset="0"/>
        <a:ea typeface="+mn-ea"/>
        <a:cs typeface="+mn-cs"/>
      </a:defRPr>
    </a:lvl8pPr>
    <a:lvl9pPr marL="3657600" algn="l" defTabSz="914400" rtl="0" eaLnBrk="1" latinLnBrk="0" hangingPunct="1">
      <a:defRPr sz="1400" b="1" kern="1200">
        <a:solidFill>
          <a:schemeClr val="tx1"/>
        </a:solidFill>
        <a:latin typeface="Times New Roman Cyr"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66FF"/>
    <a:srgbClr val="99CCFF"/>
    <a:srgbClr val="CC3300"/>
    <a:srgbClr val="FFCC00"/>
    <a:srgbClr val="FFFF00"/>
    <a:srgbClr val="D8B18A"/>
    <a:srgbClr val="FB8A81"/>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60"/>
  </p:normalViewPr>
  <p:slideViewPr>
    <p:cSldViewPr>
      <p:cViewPr>
        <p:scale>
          <a:sx n="66" d="100"/>
          <a:sy n="66" d="100"/>
        </p:scale>
        <p:origin x="-2142" y="-924"/>
      </p:cViewPr>
      <p:guideLst>
        <p:guide orient="horz" pos="2160"/>
        <p:guide pos="3878"/>
      </p:guideLst>
    </p:cSldViewPr>
  </p:slideViewPr>
  <p:notesTextViewPr>
    <p:cViewPr>
      <p:scale>
        <a:sx n="100" d="100"/>
        <a:sy n="100" d="100"/>
      </p:scale>
      <p:origin x="0" y="0"/>
    </p:cViewPr>
  </p:notesTextViewPr>
  <p:sorterViewPr>
    <p:cViewPr>
      <p:scale>
        <a:sx n="66" d="100"/>
        <a:sy n="66" d="100"/>
      </p:scale>
      <p:origin x="0" y="3540"/>
    </p:cViewPr>
  </p:sorterViewPr>
  <p:notesViewPr>
    <p:cSldViewPr>
      <p:cViewPr varScale="1">
        <p:scale>
          <a:sx n="56" d="100"/>
          <a:sy n="56" d="100"/>
        </p:scale>
        <p:origin x="-1674" y="-96"/>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84500" cy="501650"/>
          </a:xfrm>
          <a:prstGeom prst="rect">
            <a:avLst/>
          </a:prstGeom>
          <a:noFill/>
          <a:ln>
            <a:noFill/>
          </a:ln>
          <a:effectLst/>
          <a:extLst>
            <a:ext uri="{909E8E84-426E-40DD-AFC4-6F175D3DCCD1}"/>
            <a:ext uri="{91240B29-F687-4F45-9708-019B960494DF}"/>
            <a:ext uri="{AF507438-7753-43E0-B8FC-AC1667EBCBE1}"/>
          </a:extLst>
        </p:spPr>
        <p:txBody>
          <a:bodyPr vert="horz" wrap="square" lIns="99459" tIns="49730" rIns="99459" bIns="49730" numCol="1" anchor="t" anchorCtr="0" compatLnSpc="1">
            <a:prstTxWarp prst="textNoShape">
              <a:avLst/>
            </a:prstTxWarp>
          </a:bodyPr>
          <a:lstStyle>
            <a:lvl1pPr defTabSz="995363" eaLnBrk="0" hangingPunct="0">
              <a:defRPr sz="1300" b="0">
                <a:latin typeface="Times New Roman" pitchFamily="18" charset="0"/>
              </a:defRPr>
            </a:lvl1pPr>
          </a:lstStyle>
          <a:p>
            <a:pPr>
              <a:defRPr/>
            </a:pPr>
            <a:endParaRPr lang="ru-RU"/>
          </a:p>
        </p:txBody>
      </p:sp>
      <p:sp>
        <p:nvSpPr>
          <p:cNvPr id="124931" name="Rectangle 3"/>
          <p:cNvSpPr>
            <a:spLocks noGrp="1" noChangeArrowheads="1"/>
          </p:cNvSpPr>
          <p:nvPr>
            <p:ph type="dt" sz="quarter" idx="1"/>
          </p:nvPr>
        </p:nvSpPr>
        <p:spPr bwMode="auto">
          <a:xfrm>
            <a:off x="3902075" y="0"/>
            <a:ext cx="2984500" cy="501650"/>
          </a:xfrm>
          <a:prstGeom prst="rect">
            <a:avLst/>
          </a:prstGeom>
          <a:noFill/>
          <a:ln>
            <a:noFill/>
          </a:ln>
          <a:effectLst/>
          <a:extLst>
            <a:ext uri="{909E8E84-426E-40DD-AFC4-6F175D3DCCD1}"/>
            <a:ext uri="{91240B29-F687-4F45-9708-019B960494DF}"/>
            <a:ext uri="{AF507438-7753-43E0-B8FC-AC1667EBCBE1}"/>
          </a:extLst>
        </p:spPr>
        <p:txBody>
          <a:bodyPr vert="horz" wrap="square" lIns="99459" tIns="49730" rIns="99459" bIns="49730" numCol="1" anchor="t" anchorCtr="0" compatLnSpc="1">
            <a:prstTxWarp prst="textNoShape">
              <a:avLst/>
            </a:prstTxWarp>
          </a:bodyPr>
          <a:lstStyle>
            <a:lvl1pPr algn="r" defTabSz="995363" eaLnBrk="0" hangingPunct="0">
              <a:defRPr sz="1300" b="0">
                <a:latin typeface="Times New Roman" pitchFamily="18" charset="0"/>
              </a:defRPr>
            </a:lvl1pPr>
          </a:lstStyle>
          <a:p>
            <a:pPr>
              <a:defRPr/>
            </a:pPr>
            <a:endParaRPr lang="ru-RU"/>
          </a:p>
        </p:txBody>
      </p:sp>
      <p:sp>
        <p:nvSpPr>
          <p:cNvPr id="124932" name="Rectangle 4"/>
          <p:cNvSpPr>
            <a:spLocks noGrp="1" noChangeArrowheads="1"/>
          </p:cNvSpPr>
          <p:nvPr>
            <p:ph type="ftr" sz="quarter" idx="2"/>
          </p:nvPr>
        </p:nvSpPr>
        <p:spPr bwMode="auto">
          <a:xfrm>
            <a:off x="0" y="9517063"/>
            <a:ext cx="2984500" cy="501650"/>
          </a:xfrm>
          <a:prstGeom prst="rect">
            <a:avLst/>
          </a:prstGeom>
          <a:noFill/>
          <a:ln>
            <a:noFill/>
          </a:ln>
          <a:effectLst/>
          <a:extLst>
            <a:ext uri="{909E8E84-426E-40DD-AFC4-6F175D3DCCD1}"/>
            <a:ext uri="{91240B29-F687-4F45-9708-019B960494DF}"/>
            <a:ext uri="{AF507438-7753-43E0-B8FC-AC1667EBCBE1}"/>
          </a:extLst>
        </p:spPr>
        <p:txBody>
          <a:bodyPr vert="horz" wrap="square" lIns="99459" tIns="49730" rIns="99459" bIns="49730" numCol="1" anchor="b" anchorCtr="0" compatLnSpc="1">
            <a:prstTxWarp prst="textNoShape">
              <a:avLst/>
            </a:prstTxWarp>
          </a:bodyPr>
          <a:lstStyle>
            <a:lvl1pPr defTabSz="995363" eaLnBrk="0" hangingPunct="0">
              <a:defRPr sz="1300" b="0">
                <a:latin typeface="Times New Roman" pitchFamily="18" charset="0"/>
              </a:defRPr>
            </a:lvl1pPr>
          </a:lstStyle>
          <a:p>
            <a:pPr>
              <a:defRPr/>
            </a:pPr>
            <a:endParaRPr lang="ru-RU"/>
          </a:p>
        </p:txBody>
      </p:sp>
      <p:sp>
        <p:nvSpPr>
          <p:cNvPr id="124933" name="Rectangle 5"/>
          <p:cNvSpPr>
            <a:spLocks noGrp="1" noChangeArrowheads="1"/>
          </p:cNvSpPr>
          <p:nvPr>
            <p:ph type="sldNum" sz="quarter" idx="3"/>
          </p:nvPr>
        </p:nvSpPr>
        <p:spPr bwMode="auto">
          <a:xfrm>
            <a:off x="3902075" y="9517063"/>
            <a:ext cx="2984500" cy="501650"/>
          </a:xfrm>
          <a:prstGeom prst="rect">
            <a:avLst/>
          </a:prstGeom>
          <a:noFill/>
          <a:ln>
            <a:noFill/>
          </a:ln>
          <a:effectLst/>
          <a:extLst>
            <a:ext uri="{909E8E84-426E-40DD-AFC4-6F175D3DCCD1}"/>
            <a:ext uri="{91240B29-F687-4F45-9708-019B960494DF}"/>
            <a:ext uri="{AF507438-7753-43E0-B8FC-AC1667EBCBE1}"/>
          </a:extLst>
        </p:spPr>
        <p:txBody>
          <a:bodyPr vert="horz" wrap="square" lIns="99459" tIns="49730" rIns="99459" bIns="49730" numCol="1" anchor="b" anchorCtr="0" compatLnSpc="1">
            <a:prstTxWarp prst="textNoShape">
              <a:avLst/>
            </a:prstTxWarp>
          </a:bodyPr>
          <a:lstStyle>
            <a:lvl1pPr algn="r" defTabSz="995363" eaLnBrk="0" hangingPunct="0">
              <a:defRPr sz="1300" b="0">
                <a:latin typeface="Times New Roman" pitchFamily="18" charset="0"/>
              </a:defRPr>
            </a:lvl1pPr>
          </a:lstStyle>
          <a:p>
            <a:pPr>
              <a:defRPr/>
            </a:pPr>
            <a:fld id="{0A8AAFA9-3449-4EDA-8820-0503BE7EAAD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yr" charset="-52"/>
        <a:ea typeface="+mn-ea"/>
        <a:cs typeface="+mn-cs"/>
      </a:defRPr>
    </a:lvl1pPr>
    <a:lvl2pPr marL="457200" algn="l" rtl="0" eaLnBrk="0" fontAlgn="base" hangingPunct="0">
      <a:spcBef>
        <a:spcPct val="30000"/>
      </a:spcBef>
      <a:spcAft>
        <a:spcPct val="0"/>
      </a:spcAft>
      <a:defRPr sz="1200" kern="1200">
        <a:solidFill>
          <a:schemeClr val="tx1"/>
        </a:solidFill>
        <a:latin typeface="Times New Roman Cyr" charset="-52"/>
        <a:ea typeface="+mn-ea"/>
        <a:cs typeface="+mn-cs"/>
      </a:defRPr>
    </a:lvl2pPr>
    <a:lvl3pPr marL="914400" algn="l" rtl="0" eaLnBrk="0" fontAlgn="base" hangingPunct="0">
      <a:spcBef>
        <a:spcPct val="30000"/>
      </a:spcBef>
      <a:spcAft>
        <a:spcPct val="0"/>
      </a:spcAft>
      <a:defRPr sz="1200" kern="1200">
        <a:solidFill>
          <a:schemeClr val="tx1"/>
        </a:solidFill>
        <a:latin typeface="Times New Roman Cyr" charset="-52"/>
        <a:ea typeface="+mn-ea"/>
        <a:cs typeface="+mn-cs"/>
      </a:defRPr>
    </a:lvl3pPr>
    <a:lvl4pPr marL="1371600" algn="l" rtl="0" eaLnBrk="0" fontAlgn="base" hangingPunct="0">
      <a:spcBef>
        <a:spcPct val="30000"/>
      </a:spcBef>
      <a:spcAft>
        <a:spcPct val="0"/>
      </a:spcAft>
      <a:defRPr sz="1200" kern="1200">
        <a:solidFill>
          <a:schemeClr val="tx1"/>
        </a:solidFill>
        <a:latin typeface="Times New Roman Cyr" charset="-52"/>
        <a:ea typeface="+mn-ea"/>
        <a:cs typeface="+mn-cs"/>
      </a:defRPr>
    </a:lvl4pPr>
    <a:lvl5pPr marL="1828800" algn="l" rtl="0" eaLnBrk="0" fontAlgn="base" hangingPunct="0">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Образ слайда 1"/>
          <p:cNvSpPr>
            <a:spLocks noGrp="1" noRot="1" noChangeAspect="1"/>
          </p:cNvSpPr>
          <p:nvPr>
            <p:ph type="sldImg"/>
          </p:nvPr>
        </p:nvSpPr>
        <p:spPr bwMode="auto">
          <a:xfrm>
            <a:off x="939800" y="750888"/>
            <a:ext cx="5008563" cy="3757612"/>
          </a:xfrm>
          <a:prstGeom prst="rect">
            <a:avLst/>
          </a:prstGeom>
          <a:noFill/>
          <a:ln w="12700">
            <a:solidFill>
              <a:srgbClr val="000000"/>
            </a:solidFill>
            <a:miter lim="800000"/>
            <a:headEnd/>
            <a:tailEnd/>
          </a:ln>
        </p:spPr>
      </p:sp>
      <p:sp>
        <p:nvSpPr>
          <p:cNvPr id="179202" name="Заметки 2"/>
          <p:cNvSpPr>
            <a:spLocks noGrp="1"/>
          </p:cNvSpPr>
          <p:nvPr>
            <p:ph type="body" idx="1"/>
          </p:nvPr>
        </p:nvSpPr>
        <p:spPr bwMode="auto">
          <a:xfrm>
            <a:off x="688975" y="4759325"/>
            <a:ext cx="5510213" cy="4510088"/>
          </a:xfrm>
          <a:prstGeom prst="rect">
            <a:avLst/>
          </a:prstGeom>
          <a:noFill/>
          <a:ln>
            <a:miter lim="800000"/>
            <a:headEnd/>
            <a:tailEnd/>
          </a:ln>
        </p:spPr>
        <p:txBody>
          <a:bodyPr/>
          <a:lstStyle/>
          <a:p>
            <a:endParaRPr lang="ru-RU" smtClean="0">
              <a:latin typeface="Times New Roman Cyr"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Образ слайда 1"/>
          <p:cNvSpPr>
            <a:spLocks noGrp="1" noRot="1" noChangeAspect="1"/>
          </p:cNvSpPr>
          <p:nvPr>
            <p:ph type="sldImg"/>
          </p:nvPr>
        </p:nvSpPr>
        <p:spPr bwMode="auto">
          <a:xfrm>
            <a:off x="939800" y="750888"/>
            <a:ext cx="5008563" cy="3757612"/>
          </a:xfrm>
          <a:prstGeom prst="rect">
            <a:avLst/>
          </a:prstGeom>
          <a:noFill/>
          <a:ln w="12700">
            <a:solidFill>
              <a:srgbClr val="000000"/>
            </a:solidFill>
            <a:miter lim="800000"/>
            <a:headEnd/>
            <a:tailEnd/>
          </a:ln>
        </p:spPr>
      </p:sp>
      <p:sp>
        <p:nvSpPr>
          <p:cNvPr id="196610" name="Заметки 2"/>
          <p:cNvSpPr>
            <a:spLocks noGrp="1"/>
          </p:cNvSpPr>
          <p:nvPr>
            <p:ph type="body" idx="1"/>
          </p:nvPr>
        </p:nvSpPr>
        <p:spPr bwMode="auto">
          <a:xfrm>
            <a:off x="688975" y="4759325"/>
            <a:ext cx="5510213" cy="4510088"/>
          </a:xfrm>
          <a:prstGeom prst="rect">
            <a:avLst/>
          </a:prstGeom>
          <a:noFill/>
          <a:ln>
            <a:miter lim="800000"/>
            <a:headEnd/>
            <a:tailEnd/>
          </a:ln>
        </p:spPr>
        <p:txBody>
          <a:bodyPr/>
          <a:lstStyle/>
          <a:p>
            <a:endParaRPr lang="ru-RU" smtClean="0">
              <a:latin typeface="Times New Roman Cyr"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ru-RU"/>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ru-RU"/>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839E9215-7FCD-4CDC-8CB9-47F965778835}" type="slidenum">
              <a:rPr lang="ru-RU"/>
              <a:pPr>
                <a:defRPr/>
              </a:pPr>
              <a:t>‹#›</a:t>
            </a:fld>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9264A4-579C-40A1-8513-3C69CA86B6D7}" type="slidenum">
              <a:rPr lang="ru-RU"/>
              <a:pPr>
                <a:defRPr/>
              </a:pPr>
              <a:t>‹#›</a:t>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B7D484F-EB1C-498D-A8BC-BB7F8AB8DB54}" type="slidenum">
              <a:rPr lang="ru-RU"/>
              <a:pPr>
                <a:defRPr/>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4C85764-E65A-4F6C-BF4D-1BFE0B8CF5E4}" type="slidenum">
              <a:rPr lang="ru-RU"/>
              <a:pPr>
                <a:defRPr/>
              </a:pPr>
              <a:t>‹#›</a:t>
            </a:fld>
            <a:endParaRPr lang="ru-RU"/>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D00DBCA-EF4A-4EA7-8EF1-40B5C1D4441D}" type="slidenum">
              <a:rPr lang="ru-RU"/>
              <a:pPr>
                <a:defRPr/>
              </a:pPr>
              <a:t>‹#›</a:t>
            </a:fld>
            <a:endParaRPr lang="ru-RU"/>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E245C2A3-D64E-4B54-B1EE-4B340244D1B0}" type="slidenum">
              <a:rPr lang="ru-RU"/>
              <a:pPr>
                <a:defRPr/>
              </a:pPr>
              <a:t>‹#›</a:t>
            </a:fld>
            <a:endParaRPr lang="ru-RU"/>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E7DBAD2-B806-4597-97E4-C8E5CA6DD562}" type="slidenum">
              <a:rPr lang="ru-RU"/>
              <a:pPr>
                <a:defRPr/>
              </a:pPr>
              <a:t>‹#›</a:t>
            </a:fld>
            <a:endParaRPr lang="ru-RU"/>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866A8B3-1677-407B-BBFF-576D9244B8CD}" type="slidenum">
              <a:rPr lang="ru-RU"/>
              <a:pPr>
                <a:defRPr/>
              </a:pPr>
              <a:t>‹#›</a:t>
            </a:fld>
            <a:endParaRPr lang="ru-RU"/>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5D3BFF2-652F-463B-A961-C6E984A8CB14}" type="slidenum">
              <a:rPr lang="ru-RU"/>
              <a:pPr>
                <a:defRPr/>
              </a:pPr>
              <a:t>‹#›</a:t>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endParaRPr lang="ru-RU"/>
          </a:p>
        </p:txBody>
      </p:sp>
      <p:sp>
        <p:nvSpPr>
          <p:cNvPr id="49" name="Slide Number Placeholder 6"/>
          <p:cNvSpPr>
            <a:spLocks noGrp="1"/>
          </p:cNvSpPr>
          <p:nvPr>
            <p:ph type="sldNum" sz="quarter" idx="11"/>
          </p:nvPr>
        </p:nvSpPr>
        <p:spPr/>
        <p:txBody>
          <a:bodyPr/>
          <a:lstStyle>
            <a:lvl1pPr>
              <a:defRPr/>
            </a:lvl1pPr>
          </a:lstStyle>
          <a:p>
            <a:pPr>
              <a:defRPr/>
            </a:pPr>
            <a:fld id="{B02607D1-8CFB-403F-8248-DF5E27B844C0}" type="slidenum">
              <a:rPr lang="ru-RU"/>
              <a:pPr>
                <a:defRPr/>
              </a:pPr>
              <a:t>‹#›</a:t>
            </a:fld>
            <a:endParaRPr lang="ru-RU"/>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ru-RU"/>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endParaRPr lang="ru-RU"/>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ru-RU"/>
          </a:p>
        </p:txBody>
      </p:sp>
      <p:sp>
        <p:nvSpPr>
          <p:cNvPr id="50" name="Slide Number Placeholder 6"/>
          <p:cNvSpPr>
            <a:spLocks noGrp="1"/>
          </p:cNvSpPr>
          <p:nvPr>
            <p:ph type="sldNum" sz="quarter" idx="12"/>
          </p:nvPr>
        </p:nvSpPr>
        <p:spPr/>
        <p:txBody>
          <a:bodyPr/>
          <a:lstStyle>
            <a:lvl1pPr>
              <a:defRPr/>
            </a:lvl1pPr>
          </a:lstStyle>
          <a:p>
            <a:pPr>
              <a:defRPr/>
            </a:pPr>
            <a:fld id="{FA40A37D-D0FF-4BA6-8531-A05531A806CA}" type="slidenum">
              <a:rPr lang="ru-RU"/>
              <a:pPr>
                <a:defRPr/>
              </a:pPr>
              <a:t>‹#›</a:t>
            </a:fld>
            <a:endParaRPr lang="ru-RU"/>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0" hangingPunct="0">
              <a:defRPr sz="1200">
                <a:solidFill>
                  <a:srgbClr val="FEFEFE"/>
                </a:solidFill>
                <a:latin typeface="Times New Roman Cyr" charset="-52"/>
              </a:defRPr>
            </a:lvl1pPr>
          </a:lstStyle>
          <a:p>
            <a:pPr>
              <a:defRPr/>
            </a:pPr>
            <a:endParaRPr lang="ru-RU"/>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0" hangingPunct="0">
              <a:defRPr sz="1200">
                <a:solidFill>
                  <a:schemeClr val="accent1"/>
                </a:solidFill>
                <a:latin typeface="Times New Roman Cyr" charset="-52"/>
              </a:defRPr>
            </a:lvl1pPr>
          </a:lstStyle>
          <a:p>
            <a:pPr>
              <a:defRPr/>
            </a:pPr>
            <a:endParaRPr lang="ru-RU"/>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eaLnBrk="0" hangingPunct="0">
              <a:defRPr sz="1200">
                <a:solidFill>
                  <a:srgbClr val="FEFEFE"/>
                </a:solidFill>
                <a:latin typeface="Times New Roman Cyr" charset="-52"/>
              </a:defRPr>
            </a:lvl1pPr>
          </a:lstStyle>
          <a:p>
            <a:pPr>
              <a:defRPr/>
            </a:pPr>
            <a:fld id="{F76DB6DA-EE29-4CD8-B601-22D80A71C2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timing>
    <p:tnLst>
      <p:par>
        <p:cTn id="1" dur="indefinite" restart="never" nodeType="tmRoot"/>
      </p:par>
    </p:tnLst>
  </p:timing>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png"/><Relationship Id="rId18" Type="http://schemas.openxmlformats.org/officeDocument/2006/relationships/image" Target="../media/image18.png"/><Relationship Id="rId3" Type="http://schemas.openxmlformats.org/officeDocument/2006/relationships/slide" Target="slide23.xml"/><Relationship Id="rId21"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4.png"/><Relationship Id="rId2" Type="http://schemas.openxmlformats.org/officeDocument/2006/relationships/image" Target="../media/image9.jpeg"/><Relationship Id="rId16" Type="http://schemas.openxmlformats.org/officeDocument/2006/relationships/image" Target="../media/image17.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4.jpeg"/><Relationship Id="rId5" Type="http://schemas.openxmlformats.org/officeDocument/2006/relationships/slide" Target="slide17.xml"/><Relationship Id="rId15" Type="http://schemas.openxmlformats.org/officeDocument/2006/relationships/image" Target="../media/image16.jpeg"/><Relationship Id="rId10" Type="http://schemas.openxmlformats.org/officeDocument/2006/relationships/image" Target="../media/image13.jpeg"/><Relationship Id="rId19" Type="http://schemas.openxmlformats.org/officeDocument/2006/relationships/image" Target="../media/image19.png"/><Relationship Id="rId4" Type="http://schemas.openxmlformats.org/officeDocument/2006/relationships/slide" Target="slide19.xml"/><Relationship Id="rId9" Type="http://schemas.openxmlformats.org/officeDocument/2006/relationships/image" Target="../media/image12.jpeg"/><Relationship Id="rId14" Type="http://schemas.openxmlformats.org/officeDocument/2006/relationships/image" Target="../media/image6.jpeg"/><Relationship Id="rId22"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video" Target="file:///D:\&#1057;&#1086;&#1083;&#1086;&#1074;&#1100;&#1077;&#1074;&#1072;\&#1053;&#1060;&#1055;&#1050;%20&#1076;&#1083;&#1103;%20&#1086;&#1090;&#1087;&#1088;&#1072;&#1074;&#1082;&#1080;\&#1053;&#1086;&#1074;&#1099;&#1081;%20&#1082;&#1086;&#1085;&#1082;&#1091;&#1088;&#1089;\&#1089;%20&#1088;&#1072;&#1073;&#1086;&#1090;&#1072;&#1102;&#1097;&#1080;&#1084;&#1080;%20&#1074;&#1082;&#1083;&#1072;&#1076;&#1082;&#1072;&#1084;&#1080;\&#1084;&#1072;&#1084;&#1077;\&#1091;&#1095;&#1077;&#1073;&#1085;&#1080;&#1082;\Computer\per.avi" TargetMode="Externa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gif"/><Relationship Id="rId4" Type="http://schemas.openxmlformats.org/officeDocument/2006/relationships/image" Target="../media/image64.png"/><Relationship Id="rId9"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72.jpe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76.jpeg"/><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video" Target="file:///I:\&#1091;&#1095;&#1077;&#1073;&#1085;&#1080;&#1082;\Computer\microfvoice.mpg" TargetMode="External"/><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3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99.jpe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7.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8" name="Picture 23" descr="exampl_sp"/>
          <p:cNvPicPr>
            <a:picLocks noChangeAspect="1" noChangeArrowheads="1"/>
          </p:cNvPicPr>
          <p:nvPr/>
        </p:nvPicPr>
        <p:blipFill>
          <a:blip r:embed="rId3"/>
          <a:srcRect/>
          <a:stretch>
            <a:fillRect/>
          </a:stretch>
        </p:blipFill>
        <p:spPr bwMode="auto">
          <a:xfrm>
            <a:off x="3563938" y="3716338"/>
            <a:ext cx="1143000" cy="1079500"/>
          </a:xfrm>
          <a:prstGeom prst="rect">
            <a:avLst/>
          </a:prstGeom>
          <a:noFill/>
          <a:ln w="9525">
            <a:noFill/>
            <a:miter lim="800000"/>
            <a:headEnd/>
            <a:tailEnd/>
          </a:ln>
        </p:spPr>
      </p:pic>
      <p:pic>
        <p:nvPicPr>
          <p:cNvPr id="163849" name="Picture 21" descr="принтер"/>
          <p:cNvPicPr>
            <a:picLocks noChangeAspect="1" noChangeArrowheads="1"/>
          </p:cNvPicPr>
          <p:nvPr/>
        </p:nvPicPr>
        <p:blipFill>
          <a:blip r:embed="rId4">
            <a:clrChange>
              <a:clrFrom>
                <a:srgbClr val="FFF8FF"/>
              </a:clrFrom>
              <a:clrTo>
                <a:srgbClr val="FFF8FF">
                  <a:alpha val="0"/>
                </a:srgbClr>
              </a:clrTo>
            </a:clrChange>
          </a:blip>
          <a:srcRect/>
          <a:stretch>
            <a:fillRect/>
          </a:stretch>
        </p:blipFill>
        <p:spPr bwMode="auto">
          <a:xfrm>
            <a:off x="5076825" y="4724400"/>
            <a:ext cx="1476375" cy="1352550"/>
          </a:xfrm>
          <a:prstGeom prst="rect">
            <a:avLst/>
          </a:prstGeom>
          <a:noFill/>
          <a:ln w="9525">
            <a:noFill/>
            <a:miter lim="800000"/>
            <a:headEnd/>
            <a:tailEnd/>
          </a:ln>
        </p:spPr>
      </p:pic>
      <p:pic>
        <p:nvPicPr>
          <p:cNvPr id="163850" name="Picture 19"/>
          <p:cNvPicPr>
            <a:picLocks noChangeAspect="1" noChangeArrowheads="1"/>
          </p:cNvPicPr>
          <p:nvPr/>
        </p:nvPicPr>
        <p:blipFill>
          <a:blip r:embed="rId5"/>
          <a:srcRect/>
          <a:stretch>
            <a:fillRect/>
          </a:stretch>
        </p:blipFill>
        <p:spPr bwMode="auto">
          <a:xfrm>
            <a:off x="2987675" y="3933825"/>
            <a:ext cx="457200" cy="368300"/>
          </a:xfrm>
          <a:prstGeom prst="rect">
            <a:avLst/>
          </a:prstGeom>
          <a:noFill/>
          <a:ln w="9525">
            <a:noFill/>
            <a:miter lim="800000"/>
            <a:headEnd/>
            <a:tailEnd/>
          </a:ln>
        </p:spPr>
      </p:pic>
      <p:pic>
        <p:nvPicPr>
          <p:cNvPr id="163851" name="Picture 18" descr="сканер geniu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79613" y="5157788"/>
            <a:ext cx="1190625" cy="866775"/>
          </a:xfrm>
          <a:prstGeom prst="rect">
            <a:avLst/>
          </a:prstGeom>
          <a:noFill/>
          <a:ln w="9525">
            <a:noFill/>
            <a:miter lim="800000"/>
            <a:headEnd/>
            <a:tailEnd/>
          </a:ln>
        </p:spPr>
      </p:pic>
      <p:graphicFrame>
        <p:nvGraphicFramePr>
          <p:cNvPr id="163847" name="Object 7"/>
          <p:cNvGraphicFramePr>
            <a:graphicFrameLocks noChangeAspect="1"/>
          </p:cNvGraphicFramePr>
          <p:nvPr/>
        </p:nvGraphicFramePr>
        <p:xfrm>
          <a:off x="4932363" y="2060575"/>
          <a:ext cx="1905000" cy="2171700"/>
        </p:xfrm>
        <a:graphic>
          <a:graphicData uri="http://schemas.openxmlformats.org/presentationml/2006/ole">
            <p:oleObj spid="_x0000_s163847" name="Image" r:id="rId7" imgW="1904762" imgH="2171429" progId="">
              <p:embed/>
            </p:oleObj>
          </a:graphicData>
        </a:graphic>
      </p:graphicFrame>
      <p:pic>
        <p:nvPicPr>
          <p:cNvPr id="163852" name="Picture 13" descr="клавиатура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42988" y="3860800"/>
            <a:ext cx="1797050" cy="1101725"/>
          </a:xfrm>
          <a:prstGeom prst="rect">
            <a:avLst/>
          </a:prstGeom>
          <a:noFill/>
          <a:ln w="9525">
            <a:noFill/>
            <a:miter lim="800000"/>
            <a:headEnd/>
            <a:tailEnd/>
          </a:ln>
        </p:spPr>
      </p:pic>
      <p:pic>
        <p:nvPicPr>
          <p:cNvPr id="163853" name="Picture 14" descr="корпус+"/>
          <p:cNvPicPr>
            <a:picLocks noChangeAspect="1" noChangeArrowheads="1"/>
          </p:cNvPicPr>
          <p:nvPr/>
        </p:nvPicPr>
        <p:blipFill>
          <a:blip r:embed="rId9">
            <a:clrChange>
              <a:clrFrom>
                <a:srgbClr val="FFFFFF"/>
              </a:clrFrom>
              <a:clrTo>
                <a:srgbClr val="FFFFFF">
                  <a:alpha val="0"/>
                </a:srgbClr>
              </a:clrTo>
            </a:clrChange>
          </a:blip>
          <a:srcRect r="58316"/>
          <a:stretch>
            <a:fillRect/>
          </a:stretch>
        </p:blipFill>
        <p:spPr bwMode="auto">
          <a:xfrm>
            <a:off x="2195513" y="1989138"/>
            <a:ext cx="1447800" cy="1816100"/>
          </a:xfrm>
          <a:prstGeom prst="rect">
            <a:avLst/>
          </a:prstGeom>
          <a:noFill/>
          <a:ln w="9525">
            <a:noFill/>
            <a:miter lim="800000"/>
            <a:headEnd/>
            <a:tailEnd/>
          </a:ln>
        </p:spPr>
      </p:pic>
      <p:sp>
        <p:nvSpPr>
          <p:cNvPr id="163854" name="WordArt 5"/>
          <p:cNvSpPr>
            <a:spLocks noChangeArrowheads="1" noChangeShapeType="1" noTextEdit="1"/>
          </p:cNvSpPr>
          <p:nvPr/>
        </p:nvSpPr>
        <p:spPr bwMode="auto">
          <a:xfrm>
            <a:off x="1911350" y="414338"/>
            <a:ext cx="4533900" cy="3025775"/>
          </a:xfrm>
          <a:prstGeom prst="rect">
            <a:avLst/>
          </a:prstGeom>
          <a:noFill/>
          <a:ln w="9525">
            <a:noFill/>
            <a:miter lim="800000"/>
            <a:headEnd/>
            <a:tailEnd/>
          </a:ln>
        </p:spPr>
        <p:txBody>
          <a:bodyPr wrap="none"/>
          <a:lstStyle/>
          <a:p>
            <a:endParaRPr lang="ru-RU"/>
          </a:p>
        </p:txBody>
      </p:sp>
      <p:sp>
        <p:nvSpPr>
          <p:cNvPr id="163856" name="Text Box 16"/>
          <p:cNvSpPr txBox="1">
            <a:spLocks noChangeArrowheads="1"/>
          </p:cNvSpPr>
          <p:nvPr/>
        </p:nvSpPr>
        <p:spPr bwMode="auto">
          <a:xfrm>
            <a:off x="1042988" y="549275"/>
            <a:ext cx="6697662" cy="1463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ru-RU" sz="4500">
                <a:latin typeface="Arial" charset="0"/>
              </a:rPr>
              <a:t>Архитектура компьютера</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5"/>
          <p:cNvSpPr txBox="1">
            <a:spLocks noChangeArrowheads="1"/>
          </p:cNvSpPr>
          <p:nvPr/>
        </p:nvSpPr>
        <p:spPr bwMode="auto">
          <a:xfrm>
            <a:off x="441325" y="2982913"/>
            <a:ext cx="184150" cy="304800"/>
          </a:xfrm>
          <a:prstGeom prst="rect">
            <a:avLst/>
          </a:prstGeom>
          <a:noFill/>
          <a:ln w="9525">
            <a:noFill/>
            <a:miter lim="800000"/>
            <a:headEnd/>
            <a:tailEnd/>
          </a:ln>
        </p:spPr>
        <p:txBody>
          <a:bodyPr wrap="none">
            <a:spAutoFit/>
          </a:bodyPr>
          <a:lstStyle/>
          <a:p>
            <a:pPr eaLnBrk="0" hangingPunct="0"/>
            <a:endParaRPr lang="en-US" b="0"/>
          </a:p>
        </p:txBody>
      </p:sp>
      <p:sp>
        <p:nvSpPr>
          <p:cNvPr id="173058" name="Text Box 6"/>
          <p:cNvSpPr txBox="1">
            <a:spLocks noChangeArrowheads="1"/>
          </p:cNvSpPr>
          <p:nvPr/>
        </p:nvSpPr>
        <p:spPr bwMode="auto">
          <a:xfrm>
            <a:off x="539750" y="620713"/>
            <a:ext cx="5040313" cy="5470525"/>
          </a:xfrm>
          <a:prstGeom prst="rect">
            <a:avLst/>
          </a:prstGeom>
          <a:noFill/>
          <a:ln w="9525">
            <a:noFill/>
            <a:miter lim="800000"/>
            <a:headEnd/>
            <a:tailEnd/>
          </a:ln>
        </p:spPr>
        <p:txBody>
          <a:bodyPr>
            <a:spAutoFit/>
          </a:bodyPr>
          <a:lstStyle/>
          <a:p>
            <a:pPr algn="just" eaLnBrk="0" hangingPunct="0">
              <a:tabLst>
                <a:tab pos="577850" algn="l"/>
                <a:tab pos="1054100" algn="l"/>
              </a:tabLst>
            </a:pPr>
            <a:r>
              <a:rPr lang="ru-RU" sz="1600" b="0">
                <a:latin typeface="Arial" charset="0"/>
              </a:rPr>
              <a:t>По шине данных происходит обмен данными между центральным процессором, картами расширения и памятью.</a:t>
            </a:r>
          </a:p>
          <a:p>
            <a:pPr algn="just" eaLnBrk="0" hangingPunct="0">
              <a:tabLst>
                <a:tab pos="577850" algn="l"/>
                <a:tab pos="1054100" algn="l"/>
              </a:tabLst>
            </a:pPr>
            <a:r>
              <a:rPr lang="ru-RU" sz="1600" b="0">
                <a:latin typeface="Arial" charset="0"/>
              </a:rPr>
              <a:t>По адресной шине происходит адресация ячеек памяти, в которые производится запись данных. </a:t>
            </a:r>
          </a:p>
          <a:p>
            <a:pPr algn="just" eaLnBrk="0" hangingPunct="0">
              <a:tabLst>
                <a:tab pos="577850" algn="l"/>
                <a:tab pos="1054100" algn="l"/>
              </a:tabLst>
            </a:pPr>
            <a:r>
              <a:rPr lang="ru-RU" sz="1600" b="0">
                <a:latin typeface="Arial" charset="0"/>
              </a:rPr>
              <a:t>По шине управления происходит передача управляющих сигналов между центральным процессором и периферией. Адресные шины и шины данных иногда занимают одни и те же физические проводники. </a:t>
            </a:r>
          </a:p>
          <a:p>
            <a:pPr algn="just" eaLnBrk="0" hangingPunct="0">
              <a:tabLst>
                <a:tab pos="577850" algn="l"/>
                <a:tab pos="1054100" algn="l"/>
              </a:tabLst>
            </a:pPr>
            <a:r>
              <a:rPr lang="ru-RU" sz="1600" b="0">
                <a:latin typeface="Arial" charset="0"/>
              </a:rPr>
              <a:t>На материнской плате шина заканчивается слотами для установки других устройств</a:t>
            </a:r>
            <a:r>
              <a:rPr lang="ru-RU" sz="1600" b="0" noProof="1">
                <a:latin typeface="Arial" charset="0"/>
              </a:rPr>
              <a:t>.</a:t>
            </a:r>
            <a:r>
              <a:rPr lang="ru-RU" sz="1600" b="0">
                <a:latin typeface="Arial" charset="0"/>
              </a:rPr>
              <a:t> Существует несколько стандартов шин:</a:t>
            </a:r>
            <a:r>
              <a:rPr lang="en-US" sz="1600" b="0">
                <a:latin typeface="Arial" charset="0"/>
              </a:rPr>
              <a:t> </a:t>
            </a:r>
            <a:r>
              <a:rPr lang="ru-RU" sz="1600" b="0">
                <a:latin typeface="Arial" charset="0"/>
              </a:rPr>
              <a:t>шина  PCI  (Peripheral  Component  Interconnect  bus), шина </a:t>
            </a:r>
            <a:r>
              <a:rPr lang="en-US" sz="1600" b="0">
                <a:latin typeface="Arial" charset="0"/>
              </a:rPr>
              <a:t>USB (Universal Serial BUS)</a:t>
            </a:r>
            <a:r>
              <a:rPr lang="ru-RU" sz="1600" b="0">
                <a:latin typeface="Arial" charset="0"/>
              </a:rPr>
              <a:t>, шина SCSI (Small Computer System  Interface)  для соединения  устройств  различных классов – памяти,  CD-ROM, принтеров,  сканеров и т.д.</a:t>
            </a:r>
          </a:p>
          <a:p>
            <a:pPr algn="just" eaLnBrk="0" hangingPunct="0">
              <a:tabLst>
                <a:tab pos="577850" algn="l"/>
                <a:tab pos="1054100" algn="l"/>
              </a:tabLst>
            </a:pPr>
            <a:r>
              <a:rPr lang="ru-RU" sz="1600">
                <a:solidFill>
                  <a:srgbClr val="6B432D"/>
                </a:solidFill>
                <a:latin typeface="Arial" charset="0"/>
              </a:rPr>
              <a:t>Порт</a:t>
            </a:r>
            <a:r>
              <a:rPr lang="ru-RU" sz="1600" b="0">
                <a:latin typeface="Arial" charset="0"/>
              </a:rPr>
              <a:t> – многоразрядный вход или выход в устройстве.</a:t>
            </a:r>
          </a:p>
          <a:p>
            <a:pPr algn="just" eaLnBrk="0" hangingPunct="0">
              <a:tabLst>
                <a:tab pos="577850" algn="l"/>
                <a:tab pos="1054100" algn="l"/>
              </a:tabLst>
            </a:pPr>
            <a:r>
              <a:rPr lang="ru-RU" sz="1600" b="0">
                <a:latin typeface="Arial" charset="0"/>
              </a:rPr>
              <a:t>Архитектура материнских плат постоянно совершенствуется. </a:t>
            </a:r>
          </a:p>
        </p:txBody>
      </p:sp>
      <p:pic>
        <p:nvPicPr>
          <p:cNvPr id="173059" name="Picture 13" descr="AOPEN Материнская плата AOPEN I915GA-PLF"/>
          <p:cNvPicPr>
            <a:picLocks noChangeAspect="1" noChangeArrowheads="1"/>
          </p:cNvPicPr>
          <p:nvPr/>
        </p:nvPicPr>
        <p:blipFill>
          <a:blip r:embed="rId2"/>
          <a:srcRect/>
          <a:stretch>
            <a:fillRect/>
          </a:stretch>
        </p:blipFill>
        <p:spPr bwMode="auto">
          <a:xfrm>
            <a:off x="5688013" y="3573463"/>
            <a:ext cx="3132137" cy="2395537"/>
          </a:xfrm>
          <a:prstGeom prst="rect">
            <a:avLst/>
          </a:prstGeom>
          <a:noFill/>
          <a:ln w="9525">
            <a:noFill/>
            <a:miter lim="800000"/>
            <a:headEnd/>
            <a:tailEnd/>
          </a:ln>
        </p:spPr>
      </p:pic>
      <p:sp>
        <p:nvSpPr>
          <p:cNvPr id="173060" name="Rectangle 14"/>
          <p:cNvSpPr>
            <a:spLocks noChangeArrowheads="1"/>
          </p:cNvSpPr>
          <p:nvPr/>
        </p:nvSpPr>
        <p:spPr bwMode="auto">
          <a:xfrm>
            <a:off x="5822950" y="2997200"/>
            <a:ext cx="2701925"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Материнская плата </a:t>
            </a:r>
          </a:p>
          <a:p>
            <a:pPr eaLnBrk="0" hangingPunct="0"/>
            <a:r>
              <a:rPr lang="ru-RU" sz="1600" b="0">
                <a:latin typeface="Times New Roman" pitchFamily="18" charset="0"/>
              </a:rPr>
              <a:t>GIGABYTE GA-8I865GVME</a:t>
            </a:r>
          </a:p>
        </p:txBody>
      </p:sp>
      <p:pic>
        <p:nvPicPr>
          <p:cNvPr id="173061" name="Picture 9" descr="GIGABYTE Мат"/>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51500" y="908050"/>
            <a:ext cx="2447925" cy="2197100"/>
          </a:xfrm>
          <a:prstGeom prst="rect">
            <a:avLst/>
          </a:prstGeom>
          <a:noFill/>
          <a:ln w="9525">
            <a:noFill/>
            <a:miter lim="800000"/>
            <a:headEnd/>
            <a:tailEnd/>
          </a:ln>
        </p:spPr>
      </p:pic>
      <p:sp>
        <p:nvSpPr>
          <p:cNvPr id="173062" name="Rectangle 15"/>
          <p:cNvSpPr>
            <a:spLocks noChangeArrowheads="1"/>
          </p:cNvSpPr>
          <p:nvPr/>
        </p:nvSpPr>
        <p:spPr bwMode="auto">
          <a:xfrm>
            <a:off x="6300788" y="5949950"/>
            <a:ext cx="1992312"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Материнская плата </a:t>
            </a:r>
          </a:p>
          <a:p>
            <a:pPr eaLnBrk="0" hangingPunct="0"/>
            <a:r>
              <a:rPr lang="ru-RU" sz="1600" b="0">
                <a:latin typeface="Times New Roman" pitchFamily="18" charset="0"/>
              </a:rPr>
              <a:t>AOPEN I915GA-PLF</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5"/>
          <p:cNvSpPr txBox="1">
            <a:spLocks noChangeArrowheads="1"/>
          </p:cNvSpPr>
          <p:nvPr/>
        </p:nvSpPr>
        <p:spPr bwMode="auto">
          <a:xfrm>
            <a:off x="611188" y="1052513"/>
            <a:ext cx="6192837" cy="4978400"/>
          </a:xfrm>
          <a:prstGeom prst="rect">
            <a:avLst/>
          </a:prstGeom>
          <a:noFill/>
          <a:ln w="9525">
            <a:noFill/>
            <a:miter lim="800000"/>
            <a:headEnd/>
            <a:tailEnd/>
          </a:ln>
        </p:spPr>
        <p:txBody>
          <a:bodyPr>
            <a:spAutoFit/>
          </a:bodyPr>
          <a:lstStyle/>
          <a:p>
            <a:pPr algn="just" defTabSz="663575" eaLnBrk="0" hangingPunct="0"/>
            <a:endParaRPr lang="ru-RU" sz="1500" b="0">
              <a:solidFill>
                <a:srgbClr val="993300"/>
              </a:solidFill>
              <a:latin typeface="Arial" charset="0"/>
            </a:endParaRPr>
          </a:p>
          <a:p>
            <a:pPr algn="just" defTabSz="663575" eaLnBrk="0" hangingPunct="0"/>
            <a:r>
              <a:rPr lang="ru-RU" sz="1600">
                <a:solidFill>
                  <a:srgbClr val="6B432D"/>
                </a:solidFill>
                <a:latin typeface="Times New Roman" pitchFamily="18" charset="0"/>
              </a:rPr>
              <a:t>Процессор</a:t>
            </a:r>
            <a:r>
              <a:rPr lang="ru-RU" sz="1600" b="0">
                <a:latin typeface="Times New Roman" pitchFamily="18" charset="0"/>
              </a:rPr>
              <a:t> (</a:t>
            </a:r>
            <a:r>
              <a:rPr lang="en-US" sz="1600" b="0">
                <a:latin typeface="Times New Roman" pitchFamily="18" charset="0"/>
              </a:rPr>
              <a:t>CPU)</a:t>
            </a:r>
            <a:r>
              <a:rPr lang="ru-RU" sz="1600" b="0">
                <a:latin typeface="Times New Roman" pitchFamily="18" charset="0"/>
              </a:rPr>
              <a:t> – центральное процессорное устройство</a:t>
            </a:r>
            <a:r>
              <a:rPr lang="en-US" sz="1600" b="0">
                <a:latin typeface="Times New Roman" pitchFamily="18" charset="0"/>
              </a:rPr>
              <a:t>,</a:t>
            </a:r>
            <a:r>
              <a:rPr lang="ru-RU" sz="1600" b="0">
                <a:latin typeface="Times New Roman" pitchFamily="18" charset="0"/>
              </a:rPr>
              <a:t> обладающее способностью выбирать, декодировать и выполнять команды а также передавать и принимать информацию от других       устройств. Проще говоря, процессор –  это электронная схема, выполняющая обработку  информации. </a:t>
            </a:r>
          </a:p>
          <a:p>
            <a:pPr algn="just" defTabSz="663575" eaLnBrk="0" hangingPunct="0"/>
            <a:r>
              <a:rPr lang="ru-RU" sz="1600" b="0">
                <a:latin typeface="Times New Roman" pitchFamily="18" charset="0"/>
              </a:rPr>
              <a:t>Производство современных персональных компьютеров началось тогда, когда</a:t>
            </a:r>
            <a:r>
              <a:rPr lang="en-US" sz="1600" b="0">
                <a:latin typeface="Times New Roman" pitchFamily="18" charset="0"/>
              </a:rPr>
              <a:t> </a:t>
            </a:r>
            <a:r>
              <a:rPr lang="ru-RU" sz="1600" b="0">
                <a:latin typeface="Times New Roman" pitchFamily="18" charset="0"/>
              </a:rPr>
              <a:t>процессор был выполнен в виде отдельной микросхемы.</a:t>
            </a:r>
          </a:p>
          <a:p>
            <a:pPr algn="just" defTabSz="663575" eaLnBrk="0" hangingPunct="0"/>
            <a:r>
              <a:rPr lang="ru-RU" sz="1600" b="0">
                <a:latin typeface="Times New Roman" pitchFamily="18" charset="0"/>
              </a:rPr>
              <a:t>Количество фирм, разрабатывающих и производящих процессоры для</a:t>
            </a:r>
            <a:r>
              <a:rPr lang="en-US" sz="1600" b="0" noProof="1">
                <a:latin typeface="Times New Roman" pitchFamily="18" charset="0"/>
              </a:rPr>
              <a:t> IBM-</a:t>
            </a:r>
            <a:r>
              <a:rPr lang="ru-RU" sz="1600" b="0" noProof="1">
                <a:latin typeface="Times New Roman" pitchFamily="18" charset="0"/>
              </a:rPr>
              <a:t>совместимых</a:t>
            </a:r>
            <a:r>
              <a:rPr lang="ru-RU" sz="1600" b="0">
                <a:latin typeface="Times New Roman" pitchFamily="18" charset="0"/>
              </a:rPr>
              <a:t> компьютеров, невелико. В настоящее время известны:</a:t>
            </a:r>
            <a:r>
              <a:rPr lang="en-US" sz="1600" b="0">
                <a:latin typeface="Times New Roman" pitchFamily="18" charset="0"/>
              </a:rPr>
              <a:t> Intel, Cyrix, AMD</a:t>
            </a:r>
            <a:r>
              <a:rPr lang="ru-RU" sz="1600" b="0">
                <a:latin typeface="Times New Roman" pitchFamily="18" charset="0"/>
              </a:rPr>
              <a:t> и т.д.</a:t>
            </a:r>
            <a:r>
              <a:rPr lang="en-US" sz="1600" b="0">
                <a:latin typeface="Times New Roman" pitchFamily="18" charset="0"/>
              </a:rPr>
              <a:t> </a:t>
            </a:r>
            <a:endParaRPr lang="ru-RU" sz="1600" b="0">
              <a:latin typeface="Times New Roman" pitchFamily="18" charset="0"/>
            </a:endParaRPr>
          </a:p>
          <a:p>
            <a:pPr algn="just" defTabSz="663575" eaLnBrk="0" hangingPunct="0"/>
            <a:r>
              <a:rPr lang="ru-RU" sz="1600" b="0">
                <a:latin typeface="Times New Roman" pitchFamily="18" charset="0"/>
              </a:rPr>
              <a:t>Кроме процессоров, которые составляют основу </a:t>
            </a:r>
            <a:r>
              <a:rPr lang="en-US" sz="1600" b="0" noProof="1">
                <a:latin typeface="Times New Roman" pitchFamily="18" charset="0"/>
              </a:rPr>
              <a:t>IBM-</a:t>
            </a:r>
            <a:r>
              <a:rPr lang="ru-RU" sz="1600" b="0" noProof="1">
                <a:latin typeface="Times New Roman" pitchFamily="18" charset="0"/>
              </a:rPr>
              <a:t>совместимых</a:t>
            </a:r>
            <a:r>
              <a:rPr lang="ru-RU" sz="1600" b="0">
                <a:latin typeface="Times New Roman" pitchFamily="18" charset="0"/>
              </a:rPr>
              <a:t> персональных компьютеров, существует целый класс процессоров, составляющих     параллельную      платформу    (среди        самых    известных  – персональные компьютеры американской фирмы</a:t>
            </a:r>
            <a:r>
              <a:rPr lang="en-US" sz="1600" b="0">
                <a:latin typeface="Times New Roman" pitchFamily="18" charset="0"/>
              </a:rPr>
              <a:t> Apple, </a:t>
            </a:r>
            <a:r>
              <a:rPr lang="ru-RU" sz="1600" b="0">
                <a:latin typeface="Times New Roman" pitchFamily="18" charset="0"/>
              </a:rPr>
              <a:t>для которых используются процессоры типа</a:t>
            </a:r>
            <a:r>
              <a:rPr lang="en-US" sz="1600" b="0">
                <a:latin typeface="Times New Roman" pitchFamily="18" charset="0"/>
              </a:rPr>
              <a:t> Power PC, </a:t>
            </a:r>
            <a:r>
              <a:rPr lang="ru-RU" sz="1600" b="0">
                <a:latin typeface="Times New Roman" pitchFamily="18" charset="0"/>
              </a:rPr>
              <a:t>имеющие принципиально другую архитектуру, выпускаемые  фирмой</a:t>
            </a:r>
            <a:r>
              <a:rPr lang="en-US" sz="1600" b="0">
                <a:latin typeface="Times New Roman" pitchFamily="18" charset="0"/>
              </a:rPr>
              <a:t> </a:t>
            </a:r>
            <a:r>
              <a:rPr lang="ru-RU" sz="1600" b="0">
                <a:latin typeface="Times New Roman" pitchFamily="18" charset="0"/>
              </a:rPr>
              <a:t> </a:t>
            </a:r>
            <a:r>
              <a:rPr lang="en-US" sz="1600" b="0">
                <a:latin typeface="Times New Roman" pitchFamily="18" charset="0"/>
              </a:rPr>
              <a:t>Motorola</a:t>
            </a:r>
            <a:r>
              <a:rPr lang="ru-RU" sz="1600" b="0">
                <a:latin typeface="Times New Roman" pitchFamily="18" charset="0"/>
              </a:rPr>
              <a:t> и др.). </a:t>
            </a:r>
          </a:p>
          <a:p>
            <a:pPr algn="just" defTabSz="663575" eaLnBrk="0" hangingPunct="0">
              <a:spcBef>
                <a:spcPts val="100"/>
              </a:spcBef>
            </a:pPr>
            <a:endParaRPr lang="ru-RU" sz="1600" b="0">
              <a:latin typeface="Times New Roman" pitchFamily="18" charset="0"/>
            </a:endParaRPr>
          </a:p>
        </p:txBody>
      </p:sp>
      <p:sp>
        <p:nvSpPr>
          <p:cNvPr id="174082" name="Text Box 17"/>
          <p:cNvSpPr txBox="1">
            <a:spLocks noChangeArrowheads="1"/>
          </p:cNvSpPr>
          <p:nvPr/>
        </p:nvSpPr>
        <p:spPr bwMode="auto">
          <a:xfrm>
            <a:off x="7092950" y="4797425"/>
            <a:ext cx="16414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Процессор </a:t>
            </a:r>
            <a:r>
              <a:rPr lang="en-US" sz="1600" b="0">
                <a:latin typeface="Times New Roman" pitchFamily="18" charset="0"/>
              </a:rPr>
              <a:t>AMD</a:t>
            </a:r>
            <a:endParaRPr lang="ru-RU" sz="1600" b="0">
              <a:latin typeface="Times New Roman" pitchFamily="18" charset="0"/>
            </a:endParaRPr>
          </a:p>
        </p:txBody>
      </p:sp>
      <p:sp>
        <p:nvSpPr>
          <p:cNvPr id="15378" name="Rectangle 18">
            <a:hlinkClick r:id="rId2" action="ppaction://hlinksldjump" highlightClick="1"/>
          </p:cNvPr>
          <p:cNvSpPr>
            <a:spLocks noChangeArrowheads="1"/>
          </p:cNvSpPr>
          <p:nvPr/>
        </p:nvSpPr>
        <p:spPr bwMode="auto">
          <a:xfrm>
            <a:off x="1187450" y="549275"/>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Процессор</a:t>
            </a:r>
          </a:p>
        </p:txBody>
      </p:sp>
      <p:pic>
        <p:nvPicPr>
          <p:cNvPr id="174084" name="Picture 11" descr="377570"/>
          <p:cNvPicPr>
            <a:picLocks noChangeAspect="1" noChangeArrowheads="1"/>
          </p:cNvPicPr>
          <p:nvPr/>
        </p:nvPicPr>
        <p:blipFill>
          <a:blip r:embed="rId3"/>
          <a:srcRect l="13506" t="11763" r="12213" b="15250"/>
          <a:stretch>
            <a:fillRect/>
          </a:stretch>
        </p:blipFill>
        <p:spPr bwMode="auto">
          <a:xfrm>
            <a:off x="6804025" y="2924175"/>
            <a:ext cx="2339975" cy="17240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539750" y="925513"/>
            <a:ext cx="5761038" cy="5311775"/>
          </a:xfrm>
          <a:prstGeom prst="rect">
            <a:avLst/>
          </a:prstGeom>
          <a:noFill/>
          <a:ln w="9525">
            <a:noFill/>
            <a:miter lim="800000"/>
            <a:headEnd/>
            <a:tailEnd/>
          </a:ln>
        </p:spPr>
        <p:txBody>
          <a:bodyPr>
            <a:spAutoFit/>
          </a:bodyPr>
          <a:lstStyle/>
          <a:p>
            <a:pPr algn="just" eaLnBrk="0" hangingPunct="0">
              <a:tabLst>
                <a:tab pos="288925" algn="l"/>
              </a:tabLst>
            </a:pPr>
            <a:r>
              <a:rPr lang="ru-RU" sz="1600" b="0">
                <a:latin typeface="Times New Roman" pitchFamily="18" charset="0"/>
              </a:rPr>
              <a:t>Производительность </a:t>
            </a:r>
            <a:r>
              <a:rPr lang="en-US" sz="1600" b="0">
                <a:latin typeface="Times New Roman" pitchFamily="18" charset="0"/>
              </a:rPr>
              <a:t>CPU</a:t>
            </a:r>
            <a:r>
              <a:rPr lang="ru-RU" sz="1600" b="0">
                <a:latin typeface="Times New Roman" pitchFamily="18" charset="0"/>
              </a:rPr>
              <a:t> характеризуется следующими основными  параметрами:</a:t>
            </a:r>
          </a:p>
          <a:p>
            <a:pPr marL="479425" lvl="1" indent="371475" algn="just" eaLnBrk="0" hangingPunct="0">
              <a:buFontTx/>
              <a:buChar char="•"/>
              <a:tabLst>
                <a:tab pos="288925" algn="l"/>
              </a:tabLst>
            </a:pPr>
            <a:r>
              <a:rPr lang="ru-RU" sz="1600" b="0">
                <a:latin typeface="Times New Roman" pitchFamily="18" charset="0"/>
              </a:rPr>
              <a:t>степенью интеграции;</a:t>
            </a:r>
          </a:p>
          <a:p>
            <a:pPr marL="479425" lvl="1" indent="371475" algn="just" eaLnBrk="0" hangingPunct="0">
              <a:buFontTx/>
              <a:buChar char="•"/>
              <a:tabLst>
                <a:tab pos="288925" algn="l"/>
              </a:tabLst>
            </a:pPr>
            <a:r>
              <a:rPr lang="ru-RU" sz="1600" b="0">
                <a:latin typeface="Times New Roman" pitchFamily="18" charset="0"/>
              </a:rPr>
              <a:t>внутренней и внешней разрядностью;</a:t>
            </a:r>
          </a:p>
          <a:p>
            <a:pPr marL="479425" lvl="1" indent="371475" algn="just" eaLnBrk="0" hangingPunct="0">
              <a:spcBef>
                <a:spcPts val="100"/>
              </a:spcBef>
              <a:buFontTx/>
              <a:buChar char="•"/>
              <a:tabLst>
                <a:tab pos="288925" algn="l"/>
              </a:tabLst>
            </a:pPr>
            <a:r>
              <a:rPr lang="ru-RU" sz="1600" b="0">
                <a:latin typeface="Times New Roman" pitchFamily="18" charset="0"/>
              </a:rPr>
              <a:t>тактовой частотой;</a:t>
            </a:r>
          </a:p>
          <a:p>
            <a:pPr marL="479425" lvl="1" indent="371475" algn="just" eaLnBrk="0" hangingPunct="0">
              <a:spcBef>
                <a:spcPts val="100"/>
              </a:spcBef>
              <a:buFontTx/>
              <a:buChar char="•"/>
              <a:tabLst>
                <a:tab pos="288925" algn="l"/>
              </a:tabLst>
            </a:pPr>
            <a:r>
              <a:rPr lang="ru-RU" sz="1600" b="0">
                <a:latin typeface="Times New Roman" pitchFamily="18" charset="0"/>
              </a:rPr>
              <a:t>памятью, к которой может адресоваться</a:t>
            </a:r>
            <a:r>
              <a:rPr lang="en-US" sz="1600" b="0">
                <a:latin typeface="Times New Roman" pitchFamily="18" charset="0"/>
              </a:rPr>
              <a:t> CPU.</a:t>
            </a:r>
            <a:endParaRPr lang="ru-RU" sz="1600" b="0">
              <a:latin typeface="Times New Roman" pitchFamily="18" charset="0"/>
            </a:endParaRPr>
          </a:p>
          <a:p>
            <a:pPr algn="just" eaLnBrk="0" hangingPunct="0">
              <a:tabLst>
                <a:tab pos="288925" algn="l"/>
              </a:tabLst>
            </a:pPr>
            <a:r>
              <a:rPr lang="ru-RU" sz="1600">
                <a:solidFill>
                  <a:srgbClr val="6B432D"/>
                </a:solidFill>
                <a:latin typeface="Times New Roman" pitchFamily="18" charset="0"/>
              </a:rPr>
              <a:t>Степень интеграции микросхемы</a:t>
            </a:r>
            <a:r>
              <a:rPr lang="ru-RU" b="0">
                <a:solidFill>
                  <a:srgbClr val="993300"/>
                </a:solidFill>
              </a:rPr>
              <a:t> </a:t>
            </a:r>
            <a:r>
              <a:rPr lang="ru-RU" sz="1600" b="0">
                <a:latin typeface="Times New Roman" pitchFamily="18" charset="0"/>
              </a:rPr>
              <a:t>показывает, сколько транзисторов (самый простой элемент любой микросхемы) может поместиться на единице площади. Для процессора</a:t>
            </a:r>
            <a:r>
              <a:rPr lang="en-US" sz="1600" b="0">
                <a:latin typeface="Times New Roman" pitchFamily="18" charset="0"/>
              </a:rPr>
              <a:t> Pentium Intel</a:t>
            </a:r>
            <a:r>
              <a:rPr lang="ru-RU" sz="1600" b="0">
                <a:latin typeface="Times New Roman" pitchFamily="18" charset="0"/>
              </a:rPr>
              <a:t> эта величина составляет приблизительно</a:t>
            </a:r>
            <a:r>
              <a:rPr lang="ru-RU" sz="1600" b="0" noProof="1">
                <a:latin typeface="Times New Roman" pitchFamily="18" charset="0"/>
              </a:rPr>
              <a:t> 3</a:t>
            </a:r>
            <a:r>
              <a:rPr lang="ru-RU" sz="1600" b="0">
                <a:latin typeface="Times New Roman" pitchFamily="18" charset="0"/>
              </a:rPr>
              <a:t> млн. на</a:t>
            </a:r>
            <a:r>
              <a:rPr lang="ru-RU" sz="1600" b="0" noProof="1">
                <a:latin typeface="Times New Roman" pitchFamily="18" charset="0"/>
              </a:rPr>
              <a:t> 3,5</a:t>
            </a:r>
            <a:r>
              <a:rPr lang="ru-RU" sz="1600" b="0">
                <a:latin typeface="Times New Roman" pitchFamily="18" charset="0"/>
              </a:rPr>
              <a:t> кв.см, у</a:t>
            </a:r>
            <a:r>
              <a:rPr lang="en-US" sz="1600" b="0">
                <a:latin typeface="Times New Roman" pitchFamily="18" charset="0"/>
              </a:rPr>
              <a:t> Pentium Pro </a:t>
            </a:r>
            <a:r>
              <a:rPr lang="ru-RU" sz="1600" b="0">
                <a:latin typeface="Times New Roman" pitchFamily="18" charset="0"/>
              </a:rPr>
              <a:t>–</a:t>
            </a:r>
            <a:r>
              <a:rPr lang="ru-RU" sz="1600" b="0" noProof="1">
                <a:latin typeface="Times New Roman" pitchFamily="18" charset="0"/>
              </a:rPr>
              <a:t> 5 </a:t>
            </a:r>
            <a:r>
              <a:rPr lang="ru-RU" sz="1600" b="0">
                <a:latin typeface="Times New Roman" pitchFamily="18" charset="0"/>
              </a:rPr>
              <a:t>млн. </a:t>
            </a:r>
          </a:p>
          <a:p>
            <a:pPr algn="just" eaLnBrk="0" hangingPunct="0">
              <a:tabLst>
                <a:tab pos="288925" algn="l"/>
              </a:tabLst>
            </a:pPr>
            <a:r>
              <a:rPr lang="ru-RU" sz="1600">
                <a:solidFill>
                  <a:srgbClr val="6B432D"/>
                </a:solidFill>
                <a:latin typeface="Times New Roman" pitchFamily="18" charset="0"/>
              </a:rPr>
              <a:t>Тактовая частота</a:t>
            </a:r>
            <a:r>
              <a:rPr lang="ru-RU" sz="2000">
                <a:solidFill>
                  <a:srgbClr val="993300"/>
                </a:solidFill>
                <a:latin typeface="Times New Roman" pitchFamily="18" charset="0"/>
              </a:rPr>
              <a:t> </a:t>
            </a:r>
            <a:r>
              <a:rPr lang="ru-RU" sz="1600" b="0">
                <a:latin typeface="Times New Roman" pitchFamily="18" charset="0"/>
              </a:rPr>
              <a:t>указывает, сколько элементарных операций (тактов)  микропроцессор выполняет за одну секунду (измеряется в МГц). Тактовая частота определяет быстродействие процессора. </a:t>
            </a:r>
          </a:p>
          <a:p>
            <a:pPr algn="just" eaLnBrk="0" hangingPunct="0">
              <a:tabLst>
                <a:tab pos="288925" algn="l"/>
              </a:tabLst>
            </a:pPr>
            <a:r>
              <a:rPr lang="ru-RU" sz="1600" b="0">
                <a:latin typeface="Times New Roman" pitchFamily="18" charset="0"/>
              </a:rPr>
              <a:t>Для процессора различают внутреннюю (собственную) тактовую частоту процессора (с таким быстродействием могут выполняться внутренние простейшие операции) и внешнюю (определяет скорость передачи данных по внешней шине). Количество адресов ОЗУ, доступное процессору, определяется разрядностью адресной шины.</a:t>
            </a:r>
          </a:p>
        </p:txBody>
      </p:sp>
      <p:sp>
        <p:nvSpPr>
          <p:cNvPr id="175106" name="Text Box 5"/>
          <p:cNvSpPr txBox="1">
            <a:spLocks noChangeArrowheads="1"/>
          </p:cNvSpPr>
          <p:nvPr/>
        </p:nvSpPr>
        <p:spPr bwMode="auto">
          <a:xfrm>
            <a:off x="3200400" y="0"/>
            <a:ext cx="5791200" cy="320675"/>
          </a:xfrm>
          <a:prstGeom prst="rect">
            <a:avLst/>
          </a:prstGeom>
          <a:noFill/>
          <a:ln w="9525">
            <a:noFill/>
            <a:miter lim="800000"/>
            <a:headEnd/>
            <a:tailEnd/>
          </a:ln>
        </p:spPr>
        <p:txBody>
          <a:bodyPr>
            <a:spAutoFit/>
          </a:bodyPr>
          <a:lstStyle/>
          <a:p>
            <a:pPr algn="just" eaLnBrk="0" hangingPunct="0"/>
            <a:endParaRPr lang="en-US" sz="1500" b="0">
              <a:solidFill>
                <a:srgbClr val="993300"/>
              </a:solidFill>
              <a:latin typeface="Arial" charset="0"/>
            </a:endParaRPr>
          </a:p>
        </p:txBody>
      </p:sp>
      <p:sp>
        <p:nvSpPr>
          <p:cNvPr id="175107" name="Text Box 17"/>
          <p:cNvSpPr txBox="1">
            <a:spLocks noChangeArrowheads="1"/>
          </p:cNvSpPr>
          <p:nvPr/>
        </p:nvSpPr>
        <p:spPr bwMode="auto">
          <a:xfrm>
            <a:off x="6732588" y="5589588"/>
            <a:ext cx="1543050"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Процессор </a:t>
            </a:r>
            <a:r>
              <a:rPr lang="en-US" sz="1600" b="0">
                <a:latin typeface="Times New Roman" pitchFamily="18" charset="0"/>
              </a:rPr>
              <a:t>Intel</a:t>
            </a:r>
            <a:endParaRPr lang="ru-RU" sz="1600" b="0">
              <a:latin typeface="Times New Roman" pitchFamily="18" charset="0"/>
            </a:endParaRPr>
          </a:p>
        </p:txBody>
      </p:sp>
      <p:pic>
        <p:nvPicPr>
          <p:cNvPr id="175108" name="Picture 13" descr="21"/>
          <p:cNvPicPr>
            <a:picLocks noChangeAspect="1" noChangeArrowheads="1"/>
          </p:cNvPicPr>
          <p:nvPr/>
        </p:nvPicPr>
        <p:blipFill>
          <a:blip r:embed="rId2"/>
          <a:srcRect/>
          <a:stretch>
            <a:fillRect/>
          </a:stretch>
        </p:blipFill>
        <p:spPr bwMode="auto">
          <a:xfrm>
            <a:off x="6550025" y="3213100"/>
            <a:ext cx="2593975" cy="2165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3"/>
          <p:cNvSpPr txBox="1">
            <a:spLocks noChangeArrowheads="1"/>
          </p:cNvSpPr>
          <p:nvPr/>
        </p:nvSpPr>
        <p:spPr bwMode="auto">
          <a:xfrm>
            <a:off x="539750" y="852488"/>
            <a:ext cx="5581650" cy="4737100"/>
          </a:xfrm>
          <a:prstGeom prst="rect">
            <a:avLst/>
          </a:prstGeom>
          <a:noFill/>
          <a:ln w="9525">
            <a:noFill/>
            <a:miter lim="800000"/>
            <a:headEnd/>
            <a:tailEnd/>
          </a:ln>
        </p:spPr>
        <p:txBody>
          <a:bodyPr>
            <a:spAutoFit/>
          </a:bodyPr>
          <a:lstStyle/>
          <a:p>
            <a:pPr algn="just" defTabSz="577850" eaLnBrk="0" hangingPunct="0"/>
            <a:r>
              <a:rPr lang="ru-RU" sz="1600">
                <a:solidFill>
                  <a:srgbClr val="6B432D"/>
                </a:solidFill>
                <a:latin typeface="Times New Roman" pitchFamily="18" charset="0"/>
              </a:rPr>
              <a:t>Основная память</a:t>
            </a:r>
            <a:r>
              <a:rPr lang="ru-RU" sz="1600" b="0">
                <a:latin typeface="Times New Roman" pitchFamily="18" charset="0"/>
              </a:rPr>
              <a:t> компьютера включает: </a:t>
            </a:r>
          </a:p>
          <a:p>
            <a:pPr algn="just" defTabSz="577850" eaLnBrk="0" hangingPunct="0">
              <a:buFontTx/>
              <a:buChar char="•"/>
            </a:pPr>
            <a:r>
              <a:rPr lang="ru-RU" sz="1600" b="0">
                <a:latin typeface="Times New Roman" pitchFamily="18" charset="0"/>
              </a:rPr>
              <a:t>   </a:t>
            </a:r>
            <a:r>
              <a:rPr lang="ru-RU" sz="1600">
                <a:solidFill>
                  <a:srgbClr val="6B432D"/>
                </a:solidFill>
                <a:latin typeface="Times New Roman" pitchFamily="18" charset="0"/>
              </a:rPr>
              <a:t>постоянную</a:t>
            </a:r>
            <a:r>
              <a:rPr lang="en-US" sz="1600">
                <a:solidFill>
                  <a:srgbClr val="6B432D"/>
                </a:solidFill>
                <a:latin typeface="Times New Roman" pitchFamily="18" charset="0"/>
              </a:rPr>
              <a:t> </a:t>
            </a:r>
            <a:r>
              <a:rPr lang="ru-RU" sz="1600" b="0">
                <a:latin typeface="Times New Roman" pitchFamily="18" charset="0"/>
              </a:rPr>
              <a:t>память (</a:t>
            </a:r>
            <a:r>
              <a:rPr lang="en-US" sz="1600" b="0">
                <a:latin typeface="Times New Roman" pitchFamily="18" charset="0"/>
              </a:rPr>
              <a:t>ROM </a:t>
            </a:r>
            <a:r>
              <a:rPr lang="ru-RU" sz="1600" b="0">
                <a:latin typeface="Times New Roman" pitchFamily="18" charset="0"/>
              </a:rPr>
              <a:t>–</a:t>
            </a:r>
            <a:r>
              <a:rPr lang="en-US" sz="1600" b="0">
                <a:latin typeface="Times New Roman" pitchFamily="18" charset="0"/>
              </a:rPr>
              <a:t> Read Only Memory). </a:t>
            </a:r>
            <a:r>
              <a:rPr lang="ru-RU" sz="1600" b="0">
                <a:latin typeface="Times New Roman" pitchFamily="18" charset="0"/>
              </a:rPr>
              <a:t>К ней относится микросхема </a:t>
            </a:r>
            <a:r>
              <a:rPr lang="en-US" sz="1600" b="0">
                <a:latin typeface="Times New Roman" pitchFamily="18" charset="0"/>
              </a:rPr>
              <a:t>BIOS </a:t>
            </a:r>
            <a:r>
              <a:rPr lang="ru-RU" sz="1600" b="0">
                <a:latin typeface="Times New Roman" pitchFamily="18" charset="0"/>
              </a:rPr>
              <a:t>(</a:t>
            </a:r>
            <a:r>
              <a:rPr lang="en-US" sz="1600" b="0">
                <a:latin typeface="Times New Roman" pitchFamily="18" charset="0"/>
              </a:rPr>
              <a:t>Basic Input/Output System) </a:t>
            </a:r>
            <a:r>
              <a:rPr lang="ru-RU" sz="1600" b="0">
                <a:latin typeface="Times New Roman" pitchFamily="18" charset="0"/>
              </a:rPr>
              <a:t>с «зашитой» в неё программой тестирования устройств компьютера и загрузки операционной системы. Эта память энергонезависима;</a:t>
            </a:r>
          </a:p>
          <a:p>
            <a:pPr algn="just" defTabSz="577850" eaLnBrk="0" hangingPunct="0">
              <a:buFontTx/>
              <a:buChar char="•"/>
            </a:pPr>
            <a:r>
              <a:rPr lang="ru-RU" sz="1600" b="0">
                <a:latin typeface="Times New Roman" pitchFamily="18" charset="0"/>
              </a:rPr>
              <a:t>   </a:t>
            </a:r>
            <a:r>
              <a:rPr lang="ru-RU" sz="1600">
                <a:solidFill>
                  <a:srgbClr val="6B432D"/>
                </a:solidFill>
                <a:latin typeface="Times New Roman" pitchFamily="18" charset="0"/>
              </a:rPr>
              <a:t>оперативную</a:t>
            </a:r>
            <a:r>
              <a:rPr lang="ru-RU" sz="1600" b="0">
                <a:latin typeface="Times New Roman" pitchFamily="18" charset="0"/>
              </a:rPr>
              <a:t> память (ОЗУ</a:t>
            </a:r>
            <a:r>
              <a:rPr lang="en-US" sz="1600" b="0">
                <a:latin typeface="Times New Roman" pitchFamily="18" charset="0"/>
              </a:rPr>
              <a:t> </a:t>
            </a:r>
            <a:r>
              <a:rPr lang="ru-RU" sz="1600" b="0">
                <a:latin typeface="Times New Roman" pitchFamily="18" charset="0"/>
              </a:rPr>
              <a:t>–</a:t>
            </a:r>
            <a:r>
              <a:rPr lang="en-US" sz="1600" b="0">
                <a:latin typeface="Times New Roman" pitchFamily="18" charset="0"/>
              </a:rPr>
              <a:t> </a:t>
            </a:r>
            <a:r>
              <a:rPr lang="ru-RU" sz="1600" b="0">
                <a:latin typeface="Times New Roman" pitchFamily="18" charset="0"/>
              </a:rPr>
              <a:t>оперативное запоминающее устройство</a:t>
            </a:r>
            <a:r>
              <a:rPr lang="en-US" sz="1600" b="0">
                <a:latin typeface="Times New Roman" pitchFamily="18" charset="0"/>
              </a:rPr>
              <a:t>,</a:t>
            </a:r>
            <a:r>
              <a:rPr lang="ru-RU" sz="1600" b="0">
                <a:latin typeface="Times New Roman" pitchFamily="18" charset="0"/>
              </a:rPr>
              <a:t> или</a:t>
            </a:r>
            <a:r>
              <a:rPr lang="en-US" sz="1600" b="0">
                <a:latin typeface="Times New Roman" pitchFamily="18" charset="0"/>
              </a:rPr>
              <a:t> RAM </a:t>
            </a:r>
            <a:r>
              <a:rPr lang="ru-RU" sz="1600" b="0">
                <a:latin typeface="Times New Roman" pitchFamily="18" charset="0"/>
              </a:rPr>
              <a:t>–</a:t>
            </a:r>
            <a:r>
              <a:rPr lang="en-US" sz="1600" b="0">
                <a:latin typeface="Times New Roman" pitchFamily="18" charset="0"/>
              </a:rPr>
              <a:t> Random Access Memory).</a:t>
            </a:r>
            <a:r>
              <a:rPr lang="ru-RU" sz="1600" b="0">
                <a:latin typeface="Times New Roman" pitchFamily="18" charset="0"/>
              </a:rPr>
              <a:t> Эта память энергозависима.</a:t>
            </a:r>
          </a:p>
          <a:p>
            <a:pPr algn="just" defTabSz="577850" eaLnBrk="0" hangingPunct="0"/>
            <a:r>
              <a:rPr lang="ru-RU" sz="1600" b="0">
                <a:latin typeface="Times New Roman" pitchFamily="18" charset="0"/>
              </a:rPr>
              <a:t>Работа компьютера с пользовательскими программами начинается после  того,  как  данные  будут  считаны  из  внешней   памяти  в   ОЗУ, которая работает синхронно с центральным процессором и имеет малое время доступа. Оперативная память сохраняет данные только при включенном питании. Отключение питания приводит к необратимой потере данных, поэтому пользователю, работающему с большими массивами данных в течение длительного времени, рекомендуют периодически сохранять промежуточные результаты на внешнем носителе. </a:t>
            </a:r>
          </a:p>
        </p:txBody>
      </p:sp>
      <p:pic>
        <p:nvPicPr>
          <p:cNvPr id="176130" name="Picture 13" descr="BIOS2"/>
          <p:cNvPicPr>
            <a:picLocks noChangeAspect="1" noChangeArrowheads="1"/>
          </p:cNvPicPr>
          <p:nvPr/>
        </p:nvPicPr>
        <p:blipFill>
          <a:blip r:embed="rId2"/>
          <a:srcRect/>
          <a:stretch>
            <a:fillRect/>
          </a:stretch>
        </p:blipFill>
        <p:spPr bwMode="auto">
          <a:xfrm>
            <a:off x="6372225" y="1917700"/>
            <a:ext cx="2495550" cy="3382963"/>
          </a:xfrm>
          <a:prstGeom prst="rect">
            <a:avLst/>
          </a:prstGeom>
          <a:noFill/>
          <a:ln w="9525">
            <a:noFill/>
            <a:miter lim="800000"/>
            <a:headEnd/>
            <a:tailEnd/>
          </a:ln>
        </p:spPr>
      </p:pic>
      <p:sp>
        <p:nvSpPr>
          <p:cNvPr id="176131" name="Rectangle 14"/>
          <p:cNvSpPr>
            <a:spLocks noChangeArrowheads="1"/>
          </p:cNvSpPr>
          <p:nvPr/>
        </p:nvSpPr>
        <p:spPr bwMode="auto">
          <a:xfrm>
            <a:off x="6457950" y="5445125"/>
            <a:ext cx="2578100" cy="581025"/>
          </a:xfrm>
          <a:prstGeom prst="rect">
            <a:avLst/>
          </a:prstGeom>
          <a:noFill/>
          <a:ln w="9525">
            <a:noFill/>
            <a:miter lim="800000"/>
            <a:headEnd/>
            <a:tailEnd/>
          </a:ln>
        </p:spPr>
        <p:txBody>
          <a:bodyPr wrap="none">
            <a:spAutoFit/>
          </a:bodyPr>
          <a:lstStyle/>
          <a:p>
            <a:pPr algn="ctr" eaLnBrk="0" hangingPunct="0"/>
            <a:r>
              <a:rPr lang="en-US" sz="1600" b="0">
                <a:latin typeface="Times New Roman" pitchFamily="18" charset="0"/>
              </a:rPr>
              <a:t>BIOS </a:t>
            </a:r>
            <a:endParaRPr lang="ru-RU" sz="1600" b="0">
              <a:latin typeface="Times New Roman" pitchFamily="18" charset="0"/>
            </a:endParaRPr>
          </a:p>
          <a:p>
            <a:pPr algn="ctr" eaLnBrk="0" hangingPunct="0"/>
            <a:r>
              <a:rPr lang="ru-RU" sz="1600" b="0">
                <a:latin typeface="Times New Roman" pitchFamily="18" charset="0"/>
              </a:rPr>
              <a:t>(</a:t>
            </a:r>
            <a:r>
              <a:rPr lang="en-US" sz="1600" b="0">
                <a:latin typeface="Times New Roman" pitchFamily="18" charset="0"/>
              </a:rPr>
              <a:t>Basic Input/Output System) </a:t>
            </a:r>
            <a:endParaRPr lang="ru-RU" sz="1600" b="0">
              <a:latin typeface="Times New Roman" pitchFamily="18" charset="0"/>
            </a:endParaRPr>
          </a:p>
        </p:txBody>
      </p:sp>
      <p:sp>
        <p:nvSpPr>
          <p:cNvPr id="46095" name="Rectangle 15">
            <a:hlinkClick r:id="rId3" action="ppaction://hlinksldjump" highlightClick="1"/>
          </p:cNvPr>
          <p:cNvSpPr>
            <a:spLocks noChangeArrowheads="1"/>
          </p:cNvSpPr>
          <p:nvPr/>
        </p:nvSpPr>
        <p:spPr bwMode="auto">
          <a:xfrm>
            <a:off x="827088" y="476250"/>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Память</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4" name="Rectangle 14"/>
          <p:cNvSpPr>
            <a:spLocks noChangeArrowheads="1"/>
          </p:cNvSpPr>
          <p:nvPr/>
        </p:nvSpPr>
        <p:spPr bwMode="auto">
          <a:xfrm>
            <a:off x="611188" y="836613"/>
            <a:ext cx="5616575" cy="2447925"/>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77154" name="Text Box 2"/>
          <p:cNvSpPr txBox="1">
            <a:spLocks noChangeArrowheads="1"/>
          </p:cNvSpPr>
          <p:nvPr/>
        </p:nvSpPr>
        <p:spPr bwMode="auto">
          <a:xfrm>
            <a:off x="365125" y="228600"/>
            <a:ext cx="8397875" cy="396875"/>
          </a:xfrm>
          <a:prstGeom prst="rect">
            <a:avLst/>
          </a:prstGeom>
          <a:noFill/>
          <a:ln w="9525">
            <a:noFill/>
            <a:miter lim="800000"/>
            <a:headEnd/>
            <a:tailEnd/>
          </a:ln>
        </p:spPr>
        <p:txBody>
          <a:bodyPr>
            <a:spAutoFit/>
          </a:bodyPr>
          <a:lstStyle/>
          <a:p>
            <a:pPr algn="just" eaLnBrk="0" hangingPunct="0">
              <a:spcBef>
                <a:spcPts val="100"/>
              </a:spcBef>
              <a:tabLst>
                <a:tab pos="663575" algn="l"/>
              </a:tabLst>
            </a:pPr>
            <a:r>
              <a:rPr lang="ru-RU" sz="2000" b="0">
                <a:solidFill>
                  <a:srgbClr val="993300"/>
                </a:solidFill>
                <a:latin typeface="Times New Roman" pitchFamily="18" charset="0"/>
              </a:rPr>
              <a:t>	</a:t>
            </a:r>
            <a:endParaRPr lang="ru-RU" b="0">
              <a:solidFill>
                <a:srgbClr val="993300"/>
              </a:solidFill>
            </a:endParaRPr>
          </a:p>
        </p:txBody>
      </p:sp>
      <p:sp>
        <p:nvSpPr>
          <p:cNvPr id="177155" name="Text Box 8"/>
          <p:cNvSpPr txBox="1">
            <a:spLocks noChangeArrowheads="1"/>
          </p:cNvSpPr>
          <p:nvPr/>
        </p:nvSpPr>
        <p:spPr bwMode="auto">
          <a:xfrm>
            <a:off x="539750" y="992188"/>
            <a:ext cx="5761038" cy="1631950"/>
          </a:xfrm>
          <a:prstGeom prst="rect">
            <a:avLst/>
          </a:prstGeom>
          <a:noFill/>
          <a:ln w="9525">
            <a:noFill/>
            <a:miter lim="800000"/>
            <a:headEnd/>
            <a:tailEnd/>
          </a:ln>
        </p:spPr>
        <p:txBody>
          <a:bodyPr>
            <a:spAutoFit/>
          </a:bodyPr>
          <a:lstStyle/>
          <a:p>
            <a:pPr algn="just" defTabSz="663575" eaLnBrk="0" hangingPunct="0"/>
            <a:endParaRPr lang="en-US" sz="1600">
              <a:solidFill>
                <a:srgbClr val="6B432D"/>
              </a:solidFill>
              <a:latin typeface="Times New Roman" pitchFamily="18" charset="0"/>
            </a:endParaRPr>
          </a:p>
          <a:p>
            <a:pPr algn="just" defTabSz="663575" eaLnBrk="0" hangingPunct="0"/>
            <a:r>
              <a:rPr lang="ru-RU" sz="2800">
                <a:solidFill>
                  <a:srgbClr val="6B432D"/>
                </a:solidFill>
                <a:latin typeface="Times New Roman" pitchFamily="18" charset="0"/>
              </a:rPr>
              <a:t>Форматирование</a:t>
            </a:r>
            <a:r>
              <a:rPr lang="ru-RU" sz="2800" b="0">
                <a:latin typeface="Times New Roman" pitchFamily="18" charset="0"/>
              </a:rPr>
              <a:t> – процесс разметки дисков на дорожки (по кругу) и сектора (радиально).</a:t>
            </a:r>
            <a:endParaRPr lang="ru-RU" sz="3600" b="0">
              <a:solidFill>
                <a:srgbClr val="993300"/>
              </a:solidFill>
              <a:latin typeface="Times New Roman" pitchFamily="18" charset="0"/>
            </a:endParaRPr>
          </a:p>
        </p:txBody>
      </p:sp>
      <p:pic>
        <p:nvPicPr>
          <p:cNvPr id="177156" name="Picture 7" descr="флоппи"/>
          <p:cNvPicPr>
            <a:picLocks noChangeAspect="1" noChangeArrowheads="1"/>
          </p:cNvPicPr>
          <p:nvPr/>
        </p:nvPicPr>
        <p:blipFill>
          <a:blip r:embed="rId2"/>
          <a:srcRect/>
          <a:stretch>
            <a:fillRect/>
          </a:stretch>
        </p:blipFill>
        <p:spPr bwMode="auto">
          <a:xfrm>
            <a:off x="6284913" y="1412875"/>
            <a:ext cx="2463800" cy="1865313"/>
          </a:xfrm>
          <a:prstGeom prst="rect">
            <a:avLst/>
          </a:prstGeom>
          <a:noFill/>
          <a:ln w="9525">
            <a:noFill/>
            <a:miter lim="800000"/>
            <a:headEnd/>
            <a:tailEnd/>
          </a:ln>
        </p:spPr>
      </p:pic>
      <p:pic>
        <p:nvPicPr>
          <p:cNvPr id="177157" name="Picture 15" descr="Диcковод FDD 3,5 Nec silver"/>
          <p:cNvPicPr>
            <a:picLocks noChangeAspect="1" noChangeArrowheads="1"/>
          </p:cNvPicPr>
          <p:nvPr/>
        </p:nvPicPr>
        <p:blipFill>
          <a:blip r:embed="rId3"/>
          <a:srcRect/>
          <a:stretch>
            <a:fillRect/>
          </a:stretch>
        </p:blipFill>
        <p:spPr bwMode="auto">
          <a:xfrm>
            <a:off x="5795963" y="3789363"/>
            <a:ext cx="2886075" cy="1697037"/>
          </a:xfrm>
          <a:prstGeom prst="rect">
            <a:avLst/>
          </a:prstGeom>
          <a:noFill/>
          <a:ln w="9525">
            <a:noFill/>
            <a:miter lim="800000"/>
            <a:headEnd/>
            <a:tailEnd/>
          </a:ln>
        </p:spPr>
      </p:pic>
      <p:sp>
        <p:nvSpPr>
          <p:cNvPr id="177158" name="Text Box 16"/>
          <p:cNvSpPr txBox="1">
            <a:spLocks noChangeArrowheads="1"/>
          </p:cNvSpPr>
          <p:nvPr/>
        </p:nvSpPr>
        <p:spPr bwMode="auto">
          <a:xfrm>
            <a:off x="6300788" y="5684838"/>
            <a:ext cx="2274887"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Диcковод FDD 3,5</a:t>
            </a:r>
            <a:r>
              <a:rPr lang="ru-RU" b="0" noProof="1"/>
              <a:t>"</a:t>
            </a:r>
            <a:r>
              <a:rPr lang="ru-RU" sz="1600" b="0">
                <a:latin typeface="Times New Roman" pitchFamily="18" charset="0"/>
              </a:rPr>
              <a:t> Nec </a:t>
            </a:r>
          </a:p>
        </p:txBody>
      </p:sp>
      <p:pic>
        <p:nvPicPr>
          <p:cNvPr id="177159" name="Picture 17" descr="Диcковод ZIP 250Mb IDE Iomega Int"/>
          <p:cNvPicPr>
            <a:picLocks noChangeAspect="1" noChangeArrowheads="1"/>
          </p:cNvPicPr>
          <p:nvPr/>
        </p:nvPicPr>
        <p:blipFill>
          <a:blip r:embed="rId4"/>
          <a:srcRect/>
          <a:stretch>
            <a:fillRect/>
          </a:stretch>
        </p:blipFill>
        <p:spPr bwMode="auto">
          <a:xfrm>
            <a:off x="539750" y="4076700"/>
            <a:ext cx="2232025" cy="1509713"/>
          </a:xfrm>
          <a:prstGeom prst="rect">
            <a:avLst/>
          </a:prstGeom>
          <a:noFill/>
          <a:ln w="9525">
            <a:noFill/>
            <a:miter lim="800000"/>
            <a:headEnd/>
            <a:tailEnd/>
          </a:ln>
        </p:spPr>
      </p:pic>
      <p:sp>
        <p:nvSpPr>
          <p:cNvPr id="177160" name="Text Box 18"/>
          <p:cNvSpPr txBox="1">
            <a:spLocks noChangeArrowheads="1"/>
          </p:cNvSpPr>
          <p:nvPr/>
        </p:nvSpPr>
        <p:spPr bwMode="auto">
          <a:xfrm>
            <a:off x="395288" y="5734050"/>
            <a:ext cx="3067050"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Диcковод ZIP 250Mb IDE Iomega</a:t>
            </a:r>
          </a:p>
        </p:txBody>
      </p:sp>
      <p:pic>
        <p:nvPicPr>
          <p:cNvPr id="177161" name="Picture 19" descr="Диcковод FDD 3,5 Mitsumi black"/>
          <p:cNvPicPr>
            <a:picLocks noChangeAspect="1" noChangeArrowheads="1"/>
          </p:cNvPicPr>
          <p:nvPr/>
        </p:nvPicPr>
        <p:blipFill>
          <a:blip r:embed="rId5"/>
          <a:srcRect/>
          <a:stretch>
            <a:fillRect/>
          </a:stretch>
        </p:blipFill>
        <p:spPr bwMode="auto">
          <a:xfrm>
            <a:off x="3203575" y="4059238"/>
            <a:ext cx="2330450" cy="1457325"/>
          </a:xfrm>
          <a:prstGeom prst="rect">
            <a:avLst/>
          </a:prstGeom>
          <a:noFill/>
          <a:ln w="9525">
            <a:noFill/>
            <a:miter lim="800000"/>
            <a:headEnd/>
            <a:tailEnd/>
          </a:ln>
        </p:spPr>
      </p:pic>
      <p:sp>
        <p:nvSpPr>
          <p:cNvPr id="177162" name="Text Box 20"/>
          <p:cNvSpPr txBox="1">
            <a:spLocks noChangeArrowheads="1"/>
          </p:cNvSpPr>
          <p:nvPr/>
        </p:nvSpPr>
        <p:spPr bwMode="auto">
          <a:xfrm>
            <a:off x="3630613" y="5684838"/>
            <a:ext cx="2589212"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Диcковод FDD 3,5</a:t>
            </a:r>
            <a:r>
              <a:rPr lang="ru-RU" b="0" noProof="1"/>
              <a:t>"</a:t>
            </a:r>
            <a:r>
              <a:rPr lang="ru-RU" sz="1600" b="0">
                <a:latin typeface="Times New Roman" pitchFamily="18" charset="0"/>
              </a:rPr>
              <a:t> Mitsumi</a:t>
            </a:r>
          </a:p>
        </p:txBody>
      </p:sp>
      <p:sp>
        <p:nvSpPr>
          <p:cNvPr id="25621" name="Rectangle 21">
            <a:hlinkClick r:id="rId6" action="ppaction://hlinksldjump" highlightClick="1"/>
          </p:cNvPr>
          <p:cNvSpPr>
            <a:spLocks noChangeArrowheads="1"/>
          </p:cNvSpPr>
          <p:nvPr/>
        </p:nvSpPr>
        <p:spPr bwMode="auto">
          <a:xfrm>
            <a:off x="1403350" y="620713"/>
            <a:ext cx="3095625" cy="360362"/>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Внешняя память</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8"/>
          <p:cNvSpPr txBox="1">
            <a:spLocks noChangeArrowheads="1"/>
          </p:cNvSpPr>
          <p:nvPr/>
        </p:nvSpPr>
        <p:spPr bwMode="auto">
          <a:xfrm>
            <a:off x="611188" y="403225"/>
            <a:ext cx="6430962" cy="6302375"/>
          </a:xfrm>
          <a:prstGeom prst="rect">
            <a:avLst/>
          </a:prstGeom>
          <a:noFill/>
          <a:ln w="9525">
            <a:noFill/>
            <a:miter lim="800000"/>
            <a:headEnd/>
            <a:tailEnd/>
          </a:ln>
        </p:spPr>
        <p:txBody>
          <a:bodyPr>
            <a:spAutoFit/>
          </a:bodyPr>
          <a:lstStyle/>
          <a:p>
            <a:pPr algn="just" eaLnBrk="0" hangingPunct="0">
              <a:tabLst>
                <a:tab pos="663575" algn="l"/>
              </a:tabLst>
            </a:pPr>
            <a:endParaRPr lang="en-US" sz="1700">
              <a:solidFill>
                <a:srgbClr val="6B432D"/>
              </a:solidFill>
              <a:latin typeface="Arial" charset="0"/>
            </a:endParaRPr>
          </a:p>
          <a:p>
            <a:pPr algn="just" eaLnBrk="0" hangingPunct="0">
              <a:tabLst>
                <a:tab pos="663575" algn="l"/>
              </a:tabLst>
            </a:pPr>
            <a:r>
              <a:rPr lang="ru-RU" sz="1700">
                <a:solidFill>
                  <a:srgbClr val="6B432D"/>
                </a:solidFill>
                <a:latin typeface="Arial" charset="0"/>
              </a:rPr>
              <a:t>Винчестеры</a:t>
            </a:r>
            <a:r>
              <a:rPr lang="ru-RU" sz="1700" b="0">
                <a:latin typeface="Arial" charset="0"/>
              </a:rPr>
              <a:t> или </a:t>
            </a:r>
            <a:r>
              <a:rPr lang="ru-RU" sz="1700">
                <a:solidFill>
                  <a:srgbClr val="6B432D"/>
                </a:solidFill>
                <a:latin typeface="Arial" charset="0"/>
              </a:rPr>
              <a:t>накопители на жестких дисках (</a:t>
            </a:r>
            <a:r>
              <a:rPr lang="en-US" sz="1700">
                <a:solidFill>
                  <a:srgbClr val="6B432D"/>
                </a:solidFill>
                <a:latin typeface="Arial" charset="0"/>
              </a:rPr>
              <a:t>HDD</a:t>
            </a:r>
            <a:r>
              <a:rPr lang="ru-RU" sz="1700">
                <a:solidFill>
                  <a:srgbClr val="6B432D"/>
                </a:solidFill>
                <a:latin typeface="Arial" charset="0"/>
              </a:rPr>
              <a:t> </a:t>
            </a:r>
            <a:r>
              <a:rPr lang="ru-RU" sz="1700" b="0">
                <a:latin typeface="Arial" charset="0"/>
              </a:rPr>
              <a:t>–</a:t>
            </a:r>
            <a:r>
              <a:rPr lang="ru-RU" sz="1700">
                <a:solidFill>
                  <a:srgbClr val="6B432D"/>
                </a:solidFill>
                <a:latin typeface="Arial" charset="0"/>
              </a:rPr>
              <a:t> </a:t>
            </a:r>
            <a:r>
              <a:rPr lang="en-US" sz="1700" b="0">
                <a:latin typeface="Arial" charset="0"/>
              </a:rPr>
              <a:t>Hard Disc Drive</a:t>
            </a:r>
            <a:r>
              <a:rPr lang="en-US" sz="1700">
                <a:solidFill>
                  <a:srgbClr val="6B432D"/>
                </a:solidFill>
                <a:latin typeface="Arial" charset="0"/>
              </a:rPr>
              <a:t>)</a:t>
            </a:r>
            <a:r>
              <a:rPr lang="ru-RU" sz="1700" b="0">
                <a:latin typeface="Arial" charset="0"/>
              </a:rPr>
              <a:t> это внешняя память большого объёма, предназначенная для долговременного хранения информации, объединяющая в одном корпусе сам носитель информации и устройство записи/чтения. По сравнению с дисководами для гибких дисков винчестеры обладают рядом очень ценных преимуществ: объем хранимых данных неизмеримо больше (достигает</a:t>
            </a:r>
            <a:r>
              <a:rPr lang="ru-RU" sz="1700" b="0" noProof="1">
                <a:latin typeface="Arial" charset="0"/>
              </a:rPr>
              <a:t> </a:t>
            </a:r>
            <a:r>
              <a:rPr lang="ru-RU" sz="1700" b="0">
                <a:latin typeface="Arial" charset="0"/>
              </a:rPr>
              <a:t>сотен Гбайт), время доступа у винчестера на порядок меньше. Единственный недостаток: они не предназначены для переноса информации на другие компьютеры.</a:t>
            </a:r>
            <a:endParaRPr lang="en-US" sz="1700" b="0">
              <a:latin typeface="Arial" charset="0"/>
            </a:endParaRPr>
          </a:p>
          <a:p>
            <a:pPr algn="just" eaLnBrk="0" hangingPunct="0">
              <a:tabLst>
                <a:tab pos="663575" algn="l"/>
              </a:tabLst>
            </a:pPr>
            <a:endParaRPr lang="ru-RU" sz="1700" b="0">
              <a:latin typeface="Arial" charset="0"/>
            </a:endParaRPr>
          </a:p>
          <a:p>
            <a:pPr algn="just" eaLnBrk="0" hangingPunct="0">
              <a:tabLst>
                <a:tab pos="663575" algn="l"/>
              </a:tabLst>
            </a:pPr>
            <a:r>
              <a:rPr lang="ru-RU" sz="1700" b="0">
                <a:latin typeface="Arial" charset="0"/>
              </a:rPr>
              <a:t>Очень популярны накопители </a:t>
            </a:r>
            <a:r>
              <a:rPr lang="en-US" sz="1700" b="0">
                <a:latin typeface="Arial" charset="0"/>
              </a:rPr>
              <a:t>Flash</a:t>
            </a:r>
            <a:r>
              <a:rPr lang="ru-RU" sz="1700" b="0">
                <a:latin typeface="Arial" charset="0"/>
              </a:rPr>
              <a:t>, которые, как и внешние винчестеры подключаются через </a:t>
            </a:r>
            <a:r>
              <a:rPr lang="en-US" sz="1700" b="0">
                <a:latin typeface="Arial" charset="0"/>
              </a:rPr>
              <a:t>USB</a:t>
            </a:r>
            <a:r>
              <a:rPr lang="ru-RU" sz="1700" b="0">
                <a:latin typeface="Arial" charset="0"/>
              </a:rPr>
              <a:t>-порт (физические размеры винчестеров стандартизированы параметром, который называют  форм-фактором</a:t>
            </a:r>
            <a:r>
              <a:rPr lang="en-US" sz="1700" b="0">
                <a:latin typeface="Arial" charset="0"/>
              </a:rPr>
              <a:t> (form factor).</a:t>
            </a:r>
            <a:endParaRPr lang="ru-RU" sz="1700">
              <a:latin typeface="Arial" charset="0"/>
            </a:endParaRPr>
          </a:p>
          <a:p>
            <a:pPr algn="just" eaLnBrk="0" hangingPunct="0">
              <a:tabLst>
                <a:tab pos="663575" algn="l"/>
              </a:tabLst>
            </a:pPr>
            <a:endParaRPr lang="ru-RU" sz="1700">
              <a:latin typeface="Arial" charset="0"/>
            </a:endParaRPr>
          </a:p>
          <a:p>
            <a:pPr algn="just" eaLnBrk="0" hangingPunct="0">
              <a:tabLst>
                <a:tab pos="663575" algn="l"/>
              </a:tabLst>
            </a:pPr>
            <a:r>
              <a:rPr lang="ru-RU" sz="1700">
                <a:latin typeface="Arial" charset="0"/>
              </a:rPr>
              <a:t>В Европе и Америке название «винчестер» вышло из употребления в 1990-х годах; в российском же компьютерном сленге название «винчестер» сохранилось, сократившись до слова «винт».</a:t>
            </a:r>
          </a:p>
          <a:p>
            <a:pPr algn="just" eaLnBrk="0" hangingPunct="0">
              <a:tabLst>
                <a:tab pos="663575" algn="l"/>
              </a:tabLst>
            </a:pPr>
            <a:endParaRPr lang="ru-RU" sz="1700" b="0">
              <a:latin typeface="Arial" charset="0"/>
            </a:endParaRPr>
          </a:p>
          <a:p>
            <a:pPr algn="just" eaLnBrk="0" hangingPunct="0">
              <a:tabLst>
                <a:tab pos="663575" algn="l"/>
              </a:tabLst>
            </a:pPr>
            <a:endParaRPr lang="en-US" sz="1700" b="0">
              <a:latin typeface="Arial" charset="0"/>
            </a:endParaRPr>
          </a:p>
        </p:txBody>
      </p:sp>
      <p:pic>
        <p:nvPicPr>
          <p:cNvPr id="178178" name="Picture 23" descr="внешний ЖД"/>
          <p:cNvPicPr>
            <a:picLocks noChangeAspect="1" noChangeArrowheads="1"/>
          </p:cNvPicPr>
          <p:nvPr/>
        </p:nvPicPr>
        <p:blipFill>
          <a:blip r:embed="rId3"/>
          <a:srcRect/>
          <a:stretch>
            <a:fillRect/>
          </a:stretch>
        </p:blipFill>
        <p:spPr bwMode="auto">
          <a:xfrm>
            <a:off x="6948488" y="1798638"/>
            <a:ext cx="2233612" cy="1560512"/>
          </a:xfrm>
          <a:prstGeom prst="rect">
            <a:avLst/>
          </a:prstGeom>
          <a:noFill/>
          <a:ln w="9525">
            <a:noFill/>
            <a:miter lim="800000"/>
            <a:headEnd/>
            <a:tailEnd/>
          </a:ln>
        </p:spPr>
      </p:pic>
      <p:sp>
        <p:nvSpPr>
          <p:cNvPr id="178179" name="Rectangle 24"/>
          <p:cNvSpPr>
            <a:spLocks noChangeArrowheads="1"/>
          </p:cNvSpPr>
          <p:nvPr/>
        </p:nvSpPr>
        <p:spPr bwMode="auto">
          <a:xfrm>
            <a:off x="7380288" y="3429000"/>
            <a:ext cx="1214437" cy="581025"/>
          </a:xfrm>
          <a:prstGeom prst="rect">
            <a:avLst/>
          </a:prstGeom>
          <a:noFill/>
          <a:ln w="9525">
            <a:noFill/>
            <a:miter lim="800000"/>
            <a:headEnd/>
            <a:tailEnd/>
          </a:ln>
        </p:spPr>
        <p:txBody>
          <a:bodyPr>
            <a:spAutoFit/>
          </a:bodyPr>
          <a:lstStyle/>
          <a:p>
            <a:pPr eaLnBrk="0" hangingPunct="0"/>
            <a:r>
              <a:rPr lang="ru-RU" sz="1600" b="0">
                <a:latin typeface="Times New Roman" pitchFamily="18" charset="0"/>
              </a:rPr>
              <a:t>Внешний винчестер</a:t>
            </a:r>
          </a:p>
        </p:txBody>
      </p:sp>
      <p:sp>
        <p:nvSpPr>
          <p:cNvPr id="178180" name="Rectangle 26"/>
          <p:cNvSpPr>
            <a:spLocks noChangeArrowheads="1"/>
          </p:cNvSpPr>
          <p:nvPr/>
        </p:nvSpPr>
        <p:spPr bwMode="auto">
          <a:xfrm>
            <a:off x="7400925" y="5995988"/>
            <a:ext cx="11017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Винчестер</a:t>
            </a:r>
          </a:p>
        </p:txBody>
      </p:sp>
      <p:pic>
        <p:nvPicPr>
          <p:cNvPr id="178181" name="Picture 28" descr="flash"/>
          <p:cNvPicPr>
            <a:picLocks noChangeAspect="1" noChangeArrowheads="1"/>
          </p:cNvPicPr>
          <p:nvPr/>
        </p:nvPicPr>
        <p:blipFill>
          <a:blip r:embed="rId4"/>
          <a:srcRect/>
          <a:stretch>
            <a:fillRect/>
          </a:stretch>
        </p:blipFill>
        <p:spPr bwMode="auto">
          <a:xfrm>
            <a:off x="7308850" y="404813"/>
            <a:ext cx="1304925" cy="2016125"/>
          </a:xfrm>
          <a:prstGeom prst="rect">
            <a:avLst/>
          </a:prstGeom>
          <a:noFill/>
          <a:ln w="9525">
            <a:noFill/>
            <a:miter lim="800000"/>
            <a:headEnd/>
            <a:tailEnd/>
          </a:ln>
        </p:spPr>
      </p:pic>
      <p:sp>
        <p:nvSpPr>
          <p:cNvPr id="178182" name="Rectangle 29"/>
          <p:cNvSpPr>
            <a:spLocks noChangeArrowheads="1"/>
          </p:cNvSpPr>
          <p:nvPr/>
        </p:nvSpPr>
        <p:spPr bwMode="auto">
          <a:xfrm>
            <a:off x="7092950" y="1484313"/>
            <a:ext cx="1296988" cy="336550"/>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Flash</a:t>
            </a:r>
            <a:r>
              <a:rPr lang="ru-RU" sz="1600" b="0">
                <a:latin typeface="Times New Roman" pitchFamily="18" charset="0"/>
              </a:rPr>
              <a:t>-память</a:t>
            </a:r>
          </a:p>
        </p:txBody>
      </p:sp>
      <p:pic>
        <p:nvPicPr>
          <p:cNvPr id="178183" name="Picture 14" descr="wd10ears-1tb-merevlemez-hdd-hardwaredepo"/>
          <p:cNvPicPr>
            <a:picLocks noChangeAspect="1" noChangeArrowheads="1"/>
          </p:cNvPicPr>
          <p:nvPr/>
        </p:nvPicPr>
        <p:blipFill>
          <a:blip r:embed="rId5"/>
          <a:srcRect/>
          <a:stretch>
            <a:fillRect/>
          </a:stretch>
        </p:blipFill>
        <p:spPr bwMode="auto">
          <a:xfrm>
            <a:off x="7451725" y="4292600"/>
            <a:ext cx="1692275" cy="16303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7"/>
          <p:cNvSpPr txBox="1">
            <a:spLocks noChangeArrowheads="1"/>
          </p:cNvSpPr>
          <p:nvPr/>
        </p:nvSpPr>
        <p:spPr bwMode="auto">
          <a:xfrm>
            <a:off x="4724400" y="3657600"/>
            <a:ext cx="4267200" cy="396875"/>
          </a:xfrm>
          <a:prstGeom prst="rect">
            <a:avLst/>
          </a:prstGeom>
          <a:noFill/>
          <a:ln w="9525">
            <a:noFill/>
            <a:miter lim="800000"/>
            <a:headEnd/>
            <a:tailEnd/>
          </a:ln>
        </p:spPr>
        <p:txBody>
          <a:bodyPr>
            <a:spAutoFit/>
          </a:bodyPr>
          <a:lstStyle/>
          <a:p>
            <a:pPr algn="just" eaLnBrk="0" hangingPunct="0">
              <a:spcBef>
                <a:spcPts val="1300"/>
              </a:spcBef>
              <a:tabLst>
                <a:tab pos="571500" algn="l"/>
              </a:tabLst>
            </a:pPr>
            <a:r>
              <a:rPr lang="ru-RU" sz="2000" b="0">
                <a:solidFill>
                  <a:srgbClr val="993300"/>
                </a:solidFill>
                <a:latin typeface="Times New Roman" pitchFamily="18" charset="0"/>
              </a:rPr>
              <a:t>	</a:t>
            </a:r>
            <a:endParaRPr lang="ru-RU" b="0"/>
          </a:p>
        </p:txBody>
      </p:sp>
      <p:sp>
        <p:nvSpPr>
          <p:cNvPr id="180226" name="Rectangle 8"/>
          <p:cNvSpPr>
            <a:spLocks noChangeArrowheads="1"/>
          </p:cNvSpPr>
          <p:nvPr/>
        </p:nvSpPr>
        <p:spPr bwMode="auto">
          <a:xfrm>
            <a:off x="539750" y="908050"/>
            <a:ext cx="5903913" cy="3455988"/>
          </a:xfrm>
          <a:prstGeom prst="rect">
            <a:avLst/>
          </a:prstGeom>
          <a:noFill/>
          <a:ln w="9525">
            <a:noFill/>
            <a:miter lim="800000"/>
            <a:headEnd/>
            <a:tailEnd/>
          </a:ln>
        </p:spPr>
        <p:txBody>
          <a:bodyPr>
            <a:spAutoFit/>
          </a:bodyPr>
          <a:lstStyle/>
          <a:p>
            <a:pPr algn="just" eaLnBrk="0" hangingPunct="0"/>
            <a:r>
              <a:rPr lang="ru-RU" sz="1700" b="0">
                <a:latin typeface="Arial" charset="0"/>
              </a:rPr>
              <a:t>Винчестер состоит из нескольких жестких (чаще алюминиевых) дисков с нанесенным на поверхность магнитным слоем и расположенных друг под другом. Каждому диску соответствует пара головок записи/чтения. Скорость вращения дисков в зависимости от модели находится в пределах </a:t>
            </a:r>
            <a:r>
              <a:rPr lang="ru-RU" sz="1700" b="0" noProof="1">
                <a:latin typeface="Arial" charset="0"/>
              </a:rPr>
              <a:t>3600</a:t>
            </a:r>
            <a:r>
              <a:rPr lang="ru-RU" sz="1700" b="0">
                <a:latin typeface="Arial" charset="0"/>
              </a:rPr>
              <a:t>–</a:t>
            </a:r>
            <a:r>
              <a:rPr lang="ru-RU" sz="1700" b="0" noProof="1">
                <a:latin typeface="Arial" charset="0"/>
              </a:rPr>
              <a:t>7800</a:t>
            </a:r>
            <a:r>
              <a:rPr lang="ru-RU" sz="1700" b="0">
                <a:latin typeface="Arial" charset="0"/>
              </a:rPr>
              <a:t> об/мин При включенном компьютере диски винчестера постоянно крутятся, даже когда нет обращения к винчестеру, таким образом экономится время на его разгон.</a:t>
            </a:r>
          </a:p>
          <a:p>
            <a:pPr algn="just" eaLnBrk="0" hangingPunct="0"/>
            <a:r>
              <a:rPr lang="ru-RU" sz="1700" b="0">
                <a:latin typeface="Arial" charset="0"/>
              </a:rPr>
              <a:t>К настоящему времени разработаны следующие типы винчестеров:</a:t>
            </a:r>
            <a:r>
              <a:rPr lang="en-US" sz="1700" b="0">
                <a:latin typeface="Arial" charset="0"/>
              </a:rPr>
              <a:t> MFM, RLL, ESDI, IDE, SCSI.</a:t>
            </a:r>
            <a:endParaRPr lang="ru-RU" sz="1700" b="0">
              <a:latin typeface="Arial" charset="0"/>
            </a:endParaRPr>
          </a:p>
          <a:p>
            <a:pPr algn="just" eaLnBrk="0" hangingPunct="0"/>
            <a:endParaRPr lang="ru-RU" sz="1700" b="0">
              <a:latin typeface="Arial" charset="0"/>
            </a:endParaRPr>
          </a:p>
        </p:txBody>
      </p:sp>
      <p:pic>
        <p:nvPicPr>
          <p:cNvPr id="180227" name="Picture 12" descr="SEAGATE Накопитель HDD 7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00563" y="3933825"/>
            <a:ext cx="2000250" cy="2000250"/>
          </a:xfrm>
          <a:prstGeom prst="rect">
            <a:avLst/>
          </a:prstGeom>
          <a:noFill/>
          <a:ln w="9525">
            <a:noFill/>
            <a:miter lim="800000"/>
            <a:headEnd/>
            <a:tailEnd/>
          </a:ln>
        </p:spPr>
      </p:pic>
      <p:pic>
        <p:nvPicPr>
          <p:cNvPr id="180228" name="Picture 13" descr="SEAGATE Накопитель HDD 120 Gb SEAGATE ST3120022A"/>
          <p:cNvPicPr>
            <a:picLocks noChangeAspect="1" noChangeArrowheads="1"/>
          </p:cNvPicPr>
          <p:nvPr/>
        </p:nvPicPr>
        <p:blipFill>
          <a:blip r:embed="rId3"/>
          <a:srcRect/>
          <a:stretch>
            <a:fillRect/>
          </a:stretch>
        </p:blipFill>
        <p:spPr bwMode="auto">
          <a:xfrm>
            <a:off x="1116013" y="4076700"/>
            <a:ext cx="1905000" cy="1905000"/>
          </a:xfrm>
          <a:prstGeom prst="rect">
            <a:avLst/>
          </a:prstGeom>
          <a:noFill/>
          <a:ln w="9525">
            <a:noFill/>
            <a:miter lim="800000"/>
            <a:headEnd/>
            <a:tailEnd/>
          </a:ln>
        </p:spPr>
      </p:pic>
      <p:sp>
        <p:nvSpPr>
          <p:cNvPr id="180229" name="Text Box 14"/>
          <p:cNvSpPr txBox="1">
            <a:spLocks noChangeArrowheads="1"/>
          </p:cNvSpPr>
          <p:nvPr/>
        </p:nvSpPr>
        <p:spPr bwMode="auto">
          <a:xfrm>
            <a:off x="4427538" y="5949950"/>
            <a:ext cx="3740150"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SEAGATE Накопитель HDD (винчестер)</a:t>
            </a:r>
          </a:p>
          <a:p>
            <a:pPr eaLnBrk="0" hangingPunct="0"/>
            <a:r>
              <a:rPr lang="ru-RU" sz="1600" b="0">
                <a:latin typeface="Times New Roman" pitchFamily="18" charset="0"/>
              </a:rPr>
              <a:t>73.4 Gb SEAGATE U320 SCSI</a:t>
            </a:r>
          </a:p>
        </p:txBody>
      </p:sp>
      <p:sp>
        <p:nvSpPr>
          <p:cNvPr id="180230" name="Text Box 15"/>
          <p:cNvSpPr txBox="1">
            <a:spLocks noChangeArrowheads="1"/>
          </p:cNvSpPr>
          <p:nvPr/>
        </p:nvSpPr>
        <p:spPr bwMode="auto">
          <a:xfrm>
            <a:off x="468313" y="5949950"/>
            <a:ext cx="3740150"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SEAGATE Накопитель HDD (винчестер)</a:t>
            </a:r>
          </a:p>
          <a:p>
            <a:pPr eaLnBrk="0" hangingPunct="0"/>
            <a:r>
              <a:rPr lang="ru-RU" sz="1600" b="0">
                <a:latin typeface="Times New Roman" pitchFamily="18" charset="0"/>
              </a:rPr>
              <a:t> 120 Gb SEAGATE ST3120022A</a:t>
            </a:r>
          </a:p>
        </p:txBody>
      </p:sp>
      <p:pic>
        <p:nvPicPr>
          <p:cNvPr id="180231" name="Picture 19" descr="HDD-Quantum"/>
          <p:cNvPicPr>
            <a:picLocks noChangeAspect="1" noChangeArrowheads="1"/>
          </p:cNvPicPr>
          <p:nvPr/>
        </p:nvPicPr>
        <p:blipFill>
          <a:blip r:embed="rId4"/>
          <a:srcRect/>
          <a:stretch>
            <a:fillRect/>
          </a:stretch>
        </p:blipFill>
        <p:spPr bwMode="auto">
          <a:xfrm>
            <a:off x="6588125" y="1773238"/>
            <a:ext cx="2016125" cy="1841500"/>
          </a:xfrm>
          <a:prstGeom prst="rect">
            <a:avLst/>
          </a:prstGeom>
          <a:noFill/>
          <a:ln w="9525">
            <a:noFill/>
            <a:miter lim="800000"/>
            <a:headEnd/>
            <a:tailEnd/>
          </a:ln>
        </p:spPr>
      </p:pic>
      <p:sp>
        <p:nvSpPr>
          <p:cNvPr id="180232" name="Rectangle 20"/>
          <p:cNvSpPr>
            <a:spLocks noChangeArrowheads="1"/>
          </p:cNvSpPr>
          <p:nvPr/>
        </p:nvSpPr>
        <p:spPr bwMode="auto">
          <a:xfrm>
            <a:off x="6516688" y="3716338"/>
            <a:ext cx="2271712"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Накопитель</a:t>
            </a:r>
            <a:r>
              <a:rPr lang="ru-RU"/>
              <a:t> </a:t>
            </a:r>
            <a:r>
              <a:rPr lang="ru-RU" sz="1600" b="0">
                <a:latin typeface="Times New Roman" pitchFamily="18" charset="0"/>
              </a:rPr>
              <a:t>(винчестер)</a:t>
            </a:r>
            <a:endParaRPr lang="ru-RU"/>
          </a:p>
          <a:p>
            <a:pPr eaLnBrk="0" hangingPunct="0"/>
            <a:r>
              <a:rPr lang="ru-RU" sz="1600" b="0">
                <a:latin typeface="Times New Roman" pitchFamily="18" charset="0"/>
              </a:rPr>
              <a:t>HDD-Quantum</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028"/>
          <p:cNvSpPr txBox="1">
            <a:spLocks noChangeArrowheads="1"/>
          </p:cNvSpPr>
          <p:nvPr/>
        </p:nvSpPr>
        <p:spPr bwMode="auto">
          <a:xfrm>
            <a:off x="611188" y="809625"/>
            <a:ext cx="5976937" cy="5470525"/>
          </a:xfrm>
          <a:prstGeom prst="rect">
            <a:avLst/>
          </a:prstGeom>
          <a:noFill/>
          <a:ln w="9525">
            <a:noFill/>
            <a:miter lim="800000"/>
            <a:headEnd/>
            <a:tailEnd/>
          </a:ln>
        </p:spPr>
        <p:txBody>
          <a:bodyPr>
            <a:spAutoFit/>
          </a:bodyPr>
          <a:lstStyle/>
          <a:p>
            <a:pPr algn="just" defTabSz="666750" eaLnBrk="0" hangingPunct="0"/>
            <a:r>
              <a:rPr lang="ru-RU" sz="1600" b="0">
                <a:latin typeface="Arial" charset="0"/>
              </a:rPr>
              <a:t>Приводы компакт-дисков</a:t>
            </a:r>
            <a:r>
              <a:rPr lang="en-US" sz="1600" b="0">
                <a:latin typeface="Arial" charset="0"/>
              </a:rPr>
              <a:t> </a:t>
            </a:r>
            <a:r>
              <a:rPr lang="ru-RU" sz="1600" b="0">
                <a:latin typeface="Arial" charset="0"/>
              </a:rPr>
              <a:t>необходимый атрибут современного</a:t>
            </a:r>
            <a:r>
              <a:rPr lang="en-US" sz="1600" b="0">
                <a:latin typeface="Arial" charset="0"/>
              </a:rPr>
              <a:t> компьютера.</a:t>
            </a:r>
            <a:r>
              <a:rPr lang="ru-RU" sz="1600" b="0">
                <a:latin typeface="Arial" charset="0"/>
              </a:rPr>
              <a:t> </a:t>
            </a:r>
            <a:r>
              <a:rPr lang="en-US" sz="1600" b="0">
                <a:latin typeface="Arial" charset="0"/>
              </a:rPr>
              <a:t>CD-ROM </a:t>
            </a:r>
            <a:r>
              <a:rPr lang="ru-RU" sz="1600" b="0">
                <a:latin typeface="Arial" charset="0"/>
              </a:rPr>
              <a:t>– это практически</a:t>
            </a:r>
            <a:r>
              <a:rPr lang="ru-RU" sz="1600" b="0" noProof="1">
                <a:latin typeface="Arial" charset="0"/>
              </a:rPr>
              <a:t> </a:t>
            </a:r>
            <a:r>
              <a:rPr lang="ru-RU" sz="1600" b="0">
                <a:latin typeface="Arial" charset="0"/>
              </a:rPr>
              <a:t>неизнашиваемое</a:t>
            </a:r>
            <a:r>
              <a:rPr lang="en-US" sz="1600" b="0">
                <a:latin typeface="Arial" charset="0"/>
              </a:rPr>
              <a:t> </a:t>
            </a:r>
            <a:r>
              <a:rPr lang="ru-RU" sz="1600" b="0">
                <a:latin typeface="Arial" charset="0"/>
              </a:rPr>
              <a:t>компактное устройство для хранения</a:t>
            </a:r>
            <a:r>
              <a:rPr lang="ru-RU" sz="1600" b="0" noProof="1">
                <a:latin typeface="Arial" charset="0"/>
              </a:rPr>
              <a:t>  </a:t>
            </a:r>
            <a:r>
              <a:rPr lang="ru-RU" sz="1600" b="0">
                <a:latin typeface="Arial" charset="0"/>
              </a:rPr>
              <a:t>большого объёма информации. Наиболее удачные области их применения</a:t>
            </a:r>
            <a:r>
              <a:rPr lang="ru-RU" sz="1600" b="0" noProof="1">
                <a:latin typeface="Arial" charset="0"/>
              </a:rPr>
              <a:t> </a:t>
            </a:r>
            <a:r>
              <a:rPr lang="ru-RU" sz="1600" b="0">
                <a:latin typeface="Arial" charset="0"/>
              </a:rPr>
              <a:t>– запись мультимедийных программ (использующих звуки, рисунки, анимацию, графику, видео), а также хранение архивных данных и программных дистрибутивов. Первые компакт-диски</a:t>
            </a:r>
            <a:r>
              <a:rPr lang="en-US" sz="1600" b="0">
                <a:latin typeface="Arial" charset="0"/>
              </a:rPr>
              <a:t> (CD)</a:t>
            </a:r>
            <a:r>
              <a:rPr lang="ru-RU" sz="1600" b="0">
                <a:latin typeface="Arial" charset="0"/>
              </a:rPr>
              <a:t> возникли как альтернатива виниловых дисков при записи музыки. </a:t>
            </a:r>
          </a:p>
          <a:p>
            <a:pPr algn="just" defTabSz="666750" eaLnBrk="0" hangingPunct="0"/>
            <a:r>
              <a:rPr lang="en-US" sz="1600">
                <a:solidFill>
                  <a:srgbClr val="6B432D"/>
                </a:solidFill>
                <a:latin typeface="Arial" charset="0"/>
              </a:rPr>
              <a:t>CD-ROM</a:t>
            </a:r>
            <a:r>
              <a:rPr lang="en-US" sz="1600">
                <a:solidFill>
                  <a:srgbClr val="993300"/>
                </a:solidFill>
                <a:latin typeface="Arial" charset="0"/>
              </a:rPr>
              <a:t> </a:t>
            </a:r>
            <a:r>
              <a:rPr lang="en-US" sz="1600" b="0">
                <a:latin typeface="Arial" charset="0"/>
              </a:rPr>
              <a:t>(Compact Disk-Read Only Memory)</a:t>
            </a:r>
            <a:r>
              <a:rPr lang="ru-RU" sz="1600" b="0">
                <a:solidFill>
                  <a:srgbClr val="993300"/>
                </a:solidFill>
                <a:latin typeface="Arial" charset="0"/>
              </a:rPr>
              <a:t>  </a:t>
            </a:r>
            <a:r>
              <a:rPr lang="ru-RU" sz="1600" b="0">
                <a:latin typeface="Arial" charset="0"/>
              </a:rPr>
              <a:t>представляют собой диск  диаметром </a:t>
            </a:r>
            <a:r>
              <a:rPr lang="ru-RU" sz="1600" b="0" noProof="1">
                <a:latin typeface="Arial" charset="0"/>
              </a:rPr>
              <a:t> 120</a:t>
            </a:r>
            <a:r>
              <a:rPr lang="ru-RU" sz="1600" b="0">
                <a:latin typeface="Arial" charset="0"/>
              </a:rPr>
              <a:t>  мм,   толщиной</a:t>
            </a:r>
            <a:r>
              <a:rPr lang="ru-RU" sz="1600" b="0" noProof="1">
                <a:latin typeface="Arial" charset="0"/>
              </a:rPr>
              <a:t>  1/2</a:t>
            </a:r>
            <a:r>
              <a:rPr lang="ru-RU" sz="1600" b="0">
                <a:latin typeface="Arial" charset="0"/>
              </a:rPr>
              <a:t> мм и центральным отверстием диаметром</a:t>
            </a:r>
            <a:r>
              <a:rPr lang="ru-RU" sz="1600" b="0" noProof="1">
                <a:latin typeface="Arial" charset="0"/>
              </a:rPr>
              <a:t> 15</a:t>
            </a:r>
            <a:r>
              <a:rPr lang="ru-RU" sz="1600" b="0">
                <a:latin typeface="Arial" charset="0"/>
              </a:rPr>
              <a:t> мм. Средняя область диска шириной</a:t>
            </a:r>
            <a:r>
              <a:rPr lang="ru-RU" sz="1600" b="0" noProof="1">
                <a:latin typeface="Arial" charset="0"/>
              </a:rPr>
              <a:t> 33</a:t>
            </a:r>
            <a:r>
              <a:rPr lang="ru-RU" sz="1600" b="0">
                <a:latin typeface="Arial" charset="0"/>
              </a:rPr>
              <a:t> мм, предназначенная для хранения данных, представляет собой единый трек, закрученный в виде спирали. Цифровые данные хранятся в виде чередующихся между собой по ходу спирали ямок, нанесённых на поверхности полиуглеродного пластика, и ровных областей. Поверх этого пластикового слоя для лучшего отражения напыляется тонкий слой алюминия или золота, который также покрывается защитным слоем   прозрачного  пластика. Стандартные  </a:t>
            </a:r>
            <a:r>
              <a:rPr lang="en-US" sz="1600" b="0">
                <a:latin typeface="Arial" charset="0"/>
              </a:rPr>
              <a:t>CD</a:t>
            </a:r>
            <a:r>
              <a:rPr lang="ru-RU" sz="1600" b="0">
                <a:latin typeface="Arial" charset="0"/>
              </a:rPr>
              <a:t> могут  хранить  до</a:t>
            </a:r>
            <a:r>
              <a:rPr lang="ru-RU" sz="1600" b="0" noProof="1">
                <a:latin typeface="Arial" charset="0"/>
              </a:rPr>
              <a:t> </a:t>
            </a:r>
            <a:r>
              <a:rPr lang="ru-RU" sz="1600" b="0">
                <a:latin typeface="Arial" charset="0"/>
              </a:rPr>
              <a:t> </a:t>
            </a:r>
            <a:r>
              <a:rPr lang="ru-RU" sz="1600" b="0" noProof="1">
                <a:latin typeface="Arial" charset="0"/>
              </a:rPr>
              <a:t>700</a:t>
            </a:r>
            <a:r>
              <a:rPr lang="ru-RU" sz="1600" b="0">
                <a:latin typeface="Arial" charset="0"/>
              </a:rPr>
              <a:t> Мбайт цифровой информации.</a:t>
            </a:r>
            <a:r>
              <a:rPr lang="ru-RU" sz="1600" b="0">
                <a:solidFill>
                  <a:srgbClr val="993300"/>
                </a:solidFill>
                <a:latin typeface="Arial" charset="0"/>
              </a:rPr>
              <a:t> </a:t>
            </a:r>
            <a:endParaRPr lang="en-US" sz="1600" b="0">
              <a:solidFill>
                <a:srgbClr val="993300"/>
              </a:solidFill>
              <a:latin typeface="Arial" charset="0"/>
            </a:endParaRPr>
          </a:p>
        </p:txBody>
      </p:sp>
      <p:sp>
        <p:nvSpPr>
          <p:cNvPr id="181250" name="Text Box 1029"/>
          <p:cNvSpPr txBox="1">
            <a:spLocks noChangeArrowheads="1"/>
          </p:cNvSpPr>
          <p:nvPr/>
        </p:nvSpPr>
        <p:spPr bwMode="auto">
          <a:xfrm>
            <a:off x="4343400" y="2955925"/>
            <a:ext cx="4587875" cy="396875"/>
          </a:xfrm>
          <a:prstGeom prst="rect">
            <a:avLst/>
          </a:prstGeom>
          <a:noFill/>
          <a:ln w="9525">
            <a:noFill/>
            <a:miter lim="800000"/>
            <a:headEnd/>
            <a:tailEnd/>
          </a:ln>
        </p:spPr>
        <p:txBody>
          <a:bodyPr>
            <a:spAutoFit/>
          </a:bodyPr>
          <a:lstStyle/>
          <a:p>
            <a:pPr algn="just" defTabSz="571500" eaLnBrk="0" hangingPunct="0">
              <a:spcBef>
                <a:spcPts val="1300"/>
              </a:spcBef>
              <a:tabLst>
                <a:tab pos="476250" algn="l"/>
              </a:tabLst>
            </a:pPr>
            <a:r>
              <a:rPr lang="ru-RU" sz="2000" b="0">
                <a:solidFill>
                  <a:srgbClr val="993300"/>
                </a:solidFill>
                <a:latin typeface="Times New Roman" pitchFamily="18" charset="0"/>
              </a:rPr>
              <a:t>	</a:t>
            </a:r>
          </a:p>
        </p:txBody>
      </p:sp>
      <p:pic>
        <p:nvPicPr>
          <p:cNvPr id="181251" name="Picture 1031" descr="Cd2"/>
          <p:cNvPicPr>
            <a:picLocks noChangeAspect="1" noChangeArrowheads="1"/>
          </p:cNvPicPr>
          <p:nvPr/>
        </p:nvPicPr>
        <p:blipFill>
          <a:blip r:embed="rId2">
            <a:clrChange>
              <a:clrFrom>
                <a:srgbClr val="FFFFFF"/>
              </a:clrFrom>
              <a:clrTo>
                <a:srgbClr val="FFFFFF">
                  <a:alpha val="0"/>
                </a:srgbClr>
              </a:clrTo>
            </a:clrChange>
          </a:blip>
          <a:srcRect r="691"/>
          <a:stretch>
            <a:fillRect/>
          </a:stretch>
        </p:blipFill>
        <p:spPr bwMode="auto">
          <a:xfrm>
            <a:off x="6877050" y="2205038"/>
            <a:ext cx="1836738" cy="1909762"/>
          </a:xfrm>
          <a:prstGeom prst="rect">
            <a:avLst/>
          </a:prstGeom>
          <a:noFill/>
          <a:ln w="9525">
            <a:noFill/>
            <a:miter lim="800000"/>
            <a:headEnd/>
            <a:tailEnd/>
          </a:ln>
        </p:spPr>
      </p:pic>
      <p:pic>
        <p:nvPicPr>
          <p:cNvPr id="181252" name="Picture 1034" descr="Cd4"/>
          <p:cNvPicPr>
            <a:picLocks noChangeAspect="1" noChangeArrowheads="1"/>
          </p:cNvPicPr>
          <p:nvPr/>
        </p:nvPicPr>
        <p:blipFill>
          <a:blip r:embed="rId3">
            <a:clrChange>
              <a:clrFrom>
                <a:srgbClr val="FFFFFF"/>
              </a:clrFrom>
              <a:clrTo>
                <a:srgbClr val="FFFFFF">
                  <a:alpha val="0"/>
                </a:srgbClr>
              </a:clrTo>
            </a:clrChange>
          </a:blip>
          <a:srcRect t="14999"/>
          <a:stretch>
            <a:fillRect/>
          </a:stretch>
        </p:blipFill>
        <p:spPr bwMode="auto">
          <a:xfrm>
            <a:off x="6659563" y="908050"/>
            <a:ext cx="2266950" cy="1444625"/>
          </a:xfrm>
          <a:prstGeom prst="rect">
            <a:avLst/>
          </a:prstGeom>
          <a:noFill/>
          <a:ln w="9525">
            <a:noFill/>
            <a:miter lim="800000"/>
            <a:headEnd/>
            <a:tailEnd/>
          </a:ln>
        </p:spPr>
      </p:pic>
      <p:pic>
        <p:nvPicPr>
          <p:cNvPr id="181253" name="Picture 1043" descr="диск3"/>
          <p:cNvPicPr>
            <a:picLocks noChangeAspect="1" noChangeArrowheads="1"/>
          </p:cNvPicPr>
          <p:nvPr/>
        </p:nvPicPr>
        <p:blipFill>
          <a:blip r:embed="rId4"/>
          <a:srcRect/>
          <a:stretch>
            <a:fillRect/>
          </a:stretch>
        </p:blipFill>
        <p:spPr bwMode="auto">
          <a:xfrm>
            <a:off x="7019925" y="5013325"/>
            <a:ext cx="1655763" cy="1604963"/>
          </a:xfrm>
          <a:prstGeom prst="rect">
            <a:avLst/>
          </a:prstGeom>
          <a:noFill/>
          <a:ln w="9525">
            <a:noFill/>
            <a:miter lim="800000"/>
            <a:headEnd/>
            <a:tailEnd/>
          </a:ln>
        </p:spPr>
      </p:pic>
      <p:pic>
        <p:nvPicPr>
          <p:cNvPr id="181254" name="Picture 1044" descr="dvdrw"/>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797675" y="3860800"/>
            <a:ext cx="2346325" cy="15541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2"/>
          <p:cNvSpPr txBox="1">
            <a:spLocks noChangeArrowheads="1"/>
          </p:cNvSpPr>
          <p:nvPr/>
        </p:nvSpPr>
        <p:spPr bwMode="auto">
          <a:xfrm>
            <a:off x="441325" y="315913"/>
            <a:ext cx="184150" cy="304800"/>
          </a:xfrm>
          <a:prstGeom prst="rect">
            <a:avLst/>
          </a:prstGeom>
          <a:noFill/>
          <a:ln w="9525">
            <a:noFill/>
            <a:miter lim="800000"/>
            <a:headEnd/>
            <a:tailEnd/>
          </a:ln>
        </p:spPr>
        <p:txBody>
          <a:bodyPr wrap="none">
            <a:spAutoFit/>
          </a:bodyPr>
          <a:lstStyle/>
          <a:p>
            <a:pPr eaLnBrk="0" hangingPunct="0"/>
            <a:endParaRPr lang="en-US" b="0"/>
          </a:p>
        </p:txBody>
      </p:sp>
      <p:sp>
        <p:nvSpPr>
          <p:cNvPr id="182274" name="Text Box 4"/>
          <p:cNvSpPr txBox="1">
            <a:spLocks noChangeArrowheads="1"/>
          </p:cNvSpPr>
          <p:nvPr/>
        </p:nvSpPr>
        <p:spPr bwMode="auto">
          <a:xfrm>
            <a:off x="611188" y="908050"/>
            <a:ext cx="5688012" cy="5349875"/>
          </a:xfrm>
          <a:prstGeom prst="rect">
            <a:avLst/>
          </a:prstGeom>
          <a:noFill/>
          <a:ln w="9525">
            <a:noFill/>
            <a:miter lim="800000"/>
            <a:headEnd/>
            <a:tailEnd/>
          </a:ln>
        </p:spPr>
        <p:txBody>
          <a:bodyPr>
            <a:spAutoFit/>
          </a:bodyPr>
          <a:lstStyle/>
          <a:p>
            <a:pPr algn="just" defTabSz="571500" eaLnBrk="0" hangingPunct="0"/>
            <a:r>
              <a:rPr lang="ru-RU" sz="1500">
                <a:solidFill>
                  <a:srgbClr val="6B432D"/>
                </a:solidFill>
                <a:latin typeface="Arial" charset="0"/>
              </a:rPr>
              <a:t>Клавиатура</a:t>
            </a:r>
            <a:r>
              <a:rPr lang="ru-RU" sz="1500" b="0">
                <a:solidFill>
                  <a:srgbClr val="993300"/>
                </a:solidFill>
                <a:latin typeface="Arial" charset="0"/>
              </a:rPr>
              <a:t> </a:t>
            </a:r>
            <a:r>
              <a:rPr lang="en-US" sz="1500" b="0">
                <a:latin typeface="Arial" charset="0"/>
              </a:rPr>
              <a:t>(Keyboard)</a:t>
            </a:r>
            <a:r>
              <a:rPr lang="ru-RU" sz="1500" b="0">
                <a:latin typeface="Arial" charset="0"/>
              </a:rPr>
              <a:t> является основным устройством ввода информации в</a:t>
            </a:r>
            <a:r>
              <a:rPr lang="en-US" sz="1500" b="0">
                <a:latin typeface="Arial" charset="0"/>
              </a:rPr>
              <a:t> </a:t>
            </a:r>
            <a:r>
              <a:rPr lang="ru-RU" sz="1500" b="0">
                <a:latin typeface="Arial" charset="0"/>
              </a:rPr>
              <a:t>компьютер. Клавиатура преобразует механическое нажатие клавиши в так называемый скэн-код, который передается в контроллер клавиатуры на материнской плате. Контроллер в свою очередь инициализирует аппаратное прерывание, которое обслуживается специальной программой, входящей в состав</a:t>
            </a:r>
            <a:r>
              <a:rPr lang="en-US" sz="1500" b="0">
                <a:latin typeface="Arial" charset="0"/>
              </a:rPr>
              <a:t> ROM-BIOS. </a:t>
            </a:r>
            <a:r>
              <a:rPr lang="ru-RU" sz="1500" b="0">
                <a:latin typeface="Arial" charset="0"/>
              </a:rPr>
              <a:t>При поступлении скэн-кода от клавиш сдвига (&lt;А1</a:t>
            </a:r>
            <a:r>
              <a:rPr lang="en-US" sz="1500" b="0">
                <a:latin typeface="Arial" charset="0"/>
              </a:rPr>
              <a:t>t</a:t>
            </a:r>
            <a:r>
              <a:rPr lang="ru-RU" sz="1500" b="0">
                <a:latin typeface="Arial" charset="0"/>
              </a:rPr>
              <a:t>&gt;/&lt;Сtrl&gt;</a:t>
            </a:r>
            <a:r>
              <a:rPr lang="ru-RU" sz="1500" b="0" noProof="1">
                <a:latin typeface="Arial" charset="0"/>
              </a:rPr>
              <a:t>)</a:t>
            </a:r>
            <a:r>
              <a:rPr lang="ru-RU" sz="1500" b="0">
                <a:latin typeface="Arial" charset="0"/>
              </a:rPr>
              <a:t> или  переключателя</a:t>
            </a:r>
            <a:r>
              <a:rPr lang="en-US" sz="1500" b="0">
                <a:latin typeface="Arial" charset="0"/>
              </a:rPr>
              <a:t> (&lt;Shift&gt;, &lt;Caps Lock&gt;)</a:t>
            </a:r>
            <a:r>
              <a:rPr lang="ru-RU" sz="1500" b="0">
                <a:latin typeface="Arial" charset="0"/>
              </a:rPr>
              <a:t> изменение статуса клавиатуры записывается в оперативную память. </a:t>
            </a:r>
          </a:p>
          <a:p>
            <a:pPr algn="just" defTabSz="571500" eaLnBrk="0" hangingPunct="0"/>
            <a:r>
              <a:rPr lang="ru-RU" sz="1500" b="0">
                <a:latin typeface="Arial" charset="0"/>
              </a:rPr>
              <a:t>Для того чтобы на экране монитора отображался символ, набранный с помощью клавиатуры, необходим драйвер клавиатуры, который обычно является составной частью любой операционной системы.</a:t>
            </a:r>
          </a:p>
          <a:p>
            <a:pPr algn="just" defTabSz="571500" eaLnBrk="0" hangingPunct="0"/>
            <a:r>
              <a:rPr lang="ru-RU" sz="1500" b="0">
                <a:latin typeface="Arial" charset="0"/>
              </a:rPr>
              <a:t>Во всех остальных  случаях скэн-код  трансформируется  в </a:t>
            </a:r>
            <a:r>
              <a:rPr lang="en-US" sz="1500" b="0" noProof="1">
                <a:latin typeface="Arial" charset="0"/>
              </a:rPr>
              <a:t>ASCII-</a:t>
            </a:r>
            <a:r>
              <a:rPr lang="ru-RU" sz="1500" b="0" noProof="1">
                <a:latin typeface="Arial" charset="0"/>
              </a:rPr>
              <a:t>коды</a:t>
            </a:r>
            <a:r>
              <a:rPr lang="ru-RU" sz="1500" b="0">
                <a:latin typeface="Arial" charset="0"/>
              </a:rPr>
              <a:t> или расширенные коды, которые уже обрабатываются прикладной программой.</a:t>
            </a:r>
            <a:endParaRPr lang="en-US" sz="1500" b="0">
              <a:latin typeface="Arial" charset="0"/>
            </a:endParaRPr>
          </a:p>
          <a:p>
            <a:pPr algn="just" defTabSz="571500" eaLnBrk="0" hangingPunct="0"/>
            <a:r>
              <a:rPr lang="ru-RU" sz="1500" b="0">
                <a:latin typeface="Arial" charset="0"/>
              </a:rPr>
              <a:t>Клавиатуры различаются количеством и расположением клавиш. В настоящее время существуют и такие виды  клавиатур: эргономические клавиатуры, промышленные, со считывающим устройством штрихового кода, для слепых, инфракрасные</a:t>
            </a:r>
            <a:r>
              <a:rPr lang="en-US" sz="1500" b="0">
                <a:latin typeface="Arial" charset="0"/>
              </a:rPr>
              <a:t> </a:t>
            </a:r>
            <a:r>
              <a:rPr lang="en-US" sz="1500" b="0" noProof="1">
                <a:latin typeface="Arial" charset="0"/>
              </a:rPr>
              <a:t>(</a:t>
            </a:r>
            <a:r>
              <a:rPr lang="ru-RU" sz="1500" b="0">
                <a:latin typeface="Arial" charset="0"/>
              </a:rPr>
              <a:t>беспроводные) и т.п.</a:t>
            </a:r>
          </a:p>
        </p:txBody>
      </p:sp>
      <p:sp>
        <p:nvSpPr>
          <p:cNvPr id="182275" name="Text Box 6"/>
          <p:cNvSpPr txBox="1">
            <a:spLocks noChangeArrowheads="1"/>
          </p:cNvSpPr>
          <p:nvPr/>
        </p:nvSpPr>
        <p:spPr bwMode="auto">
          <a:xfrm>
            <a:off x="593725" y="2667000"/>
            <a:ext cx="8169275" cy="609600"/>
          </a:xfrm>
          <a:prstGeom prst="rect">
            <a:avLst/>
          </a:prstGeom>
          <a:noFill/>
          <a:ln w="9525">
            <a:noFill/>
            <a:miter lim="800000"/>
            <a:headEnd/>
            <a:tailEnd/>
          </a:ln>
        </p:spPr>
        <p:txBody>
          <a:bodyPr>
            <a:spAutoFit/>
          </a:bodyPr>
          <a:lstStyle/>
          <a:p>
            <a:pPr algn="just" eaLnBrk="0" hangingPunct="0">
              <a:tabLst>
                <a:tab pos="571500" algn="l"/>
              </a:tabLst>
            </a:pPr>
            <a:r>
              <a:rPr lang="ru-RU" sz="2000" b="0">
                <a:solidFill>
                  <a:srgbClr val="993300"/>
                </a:solidFill>
                <a:latin typeface="Times New Roman" pitchFamily="18" charset="0"/>
              </a:rPr>
              <a:t>	</a:t>
            </a:r>
          </a:p>
          <a:p>
            <a:pPr algn="just" eaLnBrk="0" hangingPunct="0">
              <a:tabLst>
                <a:tab pos="571500" algn="l"/>
              </a:tabLst>
            </a:pPr>
            <a:endParaRPr lang="ru-RU" b="0"/>
          </a:p>
        </p:txBody>
      </p:sp>
      <p:pic>
        <p:nvPicPr>
          <p:cNvPr id="182276" name="Picture 13" descr="клавиатура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43663" y="692150"/>
            <a:ext cx="2266950" cy="1389063"/>
          </a:xfrm>
          <a:prstGeom prst="rect">
            <a:avLst/>
          </a:prstGeom>
          <a:noFill/>
          <a:ln w="9525">
            <a:noFill/>
            <a:miter lim="800000"/>
            <a:headEnd/>
            <a:tailEnd/>
          </a:ln>
        </p:spPr>
      </p:pic>
      <p:pic>
        <p:nvPicPr>
          <p:cNvPr id="182277" name="Picture 17" descr="keyboard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43663" y="4076700"/>
            <a:ext cx="2520950" cy="1377950"/>
          </a:xfrm>
          <a:prstGeom prst="rect">
            <a:avLst/>
          </a:prstGeom>
          <a:noFill/>
          <a:ln w="9525">
            <a:noFill/>
            <a:miter lim="800000"/>
            <a:headEnd/>
            <a:tailEnd/>
          </a:ln>
        </p:spPr>
      </p:pic>
      <p:sp>
        <p:nvSpPr>
          <p:cNvPr id="182278" name="Rectangle 18"/>
          <p:cNvSpPr>
            <a:spLocks noChangeArrowheads="1"/>
          </p:cNvSpPr>
          <p:nvPr/>
        </p:nvSpPr>
        <p:spPr bwMode="auto">
          <a:xfrm>
            <a:off x="6659563" y="5589588"/>
            <a:ext cx="2043112" cy="581025"/>
          </a:xfrm>
          <a:prstGeom prst="rect">
            <a:avLst/>
          </a:prstGeom>
          <a:noFill/>
          <a:ln w="9525">
            <a:noFill/>
            <a:miter lim="800000"/>
            <a:headEnd/>
            <a:tailEnd/>
          </a:ln>
        </p:spPr>
        <p:txBody>
          <a:bodyPr>
            <a:spAutoFit/>
          </a:bodyPr>
          <a:lstStyle/>
          <a:p>
            <a:pPr eaLnBrk="0" hangingPunct="0"/>
            <a:r>
              <a:rPr lang="ru-RU" sz="1600" b="0">
                <a:latin typeface="Times New Roman" pitchFamily="18" charset="0"/>
              </a:rPr>
              <a:t>Эргономическая клавиатура</a:t>
            </a:r>
          </a:p>
        </p:txBody>
      </p:sp>
      <p:pic>
        <p:nvPicPr>
          <p:cNvPr id="182279" name="Picture 22" descr="клавиатура"/>
          <p:cNvPicPr>
            <a:picLocks noChangeAspect="1" noChangeArrowheads="1"/>
          </p:cNvPicPr>
          <p:nvPr/>
        </p:nvPicPr>
        <p:blipFill>
          <a:blip r:embed="rId4"/>
          <a:srcRect/>
          <a:stretch>
            <a:fillRect/>
          </a:stretch>
        </p:blipFill>
        <p:spPr bwMode="auto">
          <a:xfrm>
            <a:off x="6516688" y="1773238"/>
            <a:ext cx="2281237" cy="2644775"/>
          </a:xfrm>
          <a:prstGeom prst="rect">
            <a:avLst/>
          </a:prstGeom>
          <a:noFill/>
          <a:ln w="9525">
            <a:noFill/>
            <a:miter lim="800000"/>
            <a:headEnd/>
            <a:tailEnd/>
          </a:ln>
        </p:spPr>
      </p:pic>
      <p:sp>
        <p:nvSpPr>
          <p:cNvPr id="182280" name="Rectangle 23"/>
          <p:cNvSpPr>
            <a:spLocks noChangeArrowheads="1"/>
          </p:cNvSpPr>
          <p:nvPr/>
        </p:nvSpPr>
        <p:spPr bwMode="auto">
          <a:xfrm>
            <a:off x="6443663" y="3573463"/>
            <a:ext cx="21240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 Обычные клавиатуры</a:t>
            </a:r>
          </a:p>
        </p:txBody>
      </p:sp>
      <p:sp>
        <p:nvSpPr>
          <p:cNvPr id="28697" name="Rectangle 25">
            <a:hlinkClick r:id="rId5" action="ppaction://hlinksldjump" highlightClick="1"/>
          </p:cNvPr>
          <p:cNvSpPr>
            <a:spLocks noChangeArrowheads="1"/>
          </p:cNvSpPr>
          <p:nvPr/>
        </p:nvSpPr>
        <p:spPr bwMode="auto">
          <a:xfrm>
            <a:off x="1476375" y="476250"/>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Клавиатура</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Rectangle 16"/>
          <p:cNvSpPr>
            <a:spLocks noChangeArrowheads="1"/>
          </p:cNvSpPr>
          <p:nvPr/>
        </p:nvSpPr>
        <p:spPr bwMode="auto">
          <a:xfrm>
            <a:off x="474663" y="860425"/>
            <a:ext cx="6119812" cy="5376863"/>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83298" name="Text Box 2"/>
          <p:cNvSpPr txBox="1">
            <a:spLocks noChangeArrowheads="1"/>
          </p:cNvSpPr>
          <p:nvPr/>
        </p:nvSpPr>
        <p:spPr bwMode="auto">
          <a:xfrm>
            <a:off x="441325" y="315913"/>
            <a:ext cx="184150" cy="304800"/>
          </a:xfrm>
          <a:prstGeom prst="rect">
            <a:avLst/>
          </a:prstGeom>
          <a:noFill/>
          <a:ln w="9525">
            <a:noFill/>
            <a:miter lim="800000"/>
            <a:headEnd/>
            <a:tailEnd/>
          </a:ln>
        </p:spPr>
        <p:txBody>
          <a:bodyPr wrap="none">
            <a:spAutoFit/>
          </a:bodyPr>
          <a:lstStyle/>
          <a:p>
            <a:pPr eaLnBrk="0" hangingPunct="0"/>
            <a:endParaRPr lang="en-US" b="0"/>
          </a:p>
        </p:txBody>
      </p:sp>
      <p:sp>
        <p:nvSpPr>
          <p:cNvPr id="183299" name="Text Box 4"/>
          <p:cNvSpPr txBox="1">
            <a:spLocks noChangeArrowheads="1"/>
          </p:cNvSpPr>
          <p:nvPr/>
        </p:nvSpPr>
        <p:spPr bwMode="auto">
          <a:xfrm>
            <a:off x="539750" y="3744913"/>
            <a:ext cx="6119813" cy="3113087"/>
          </a:xfrm>
          <a:prstGeom prst="rect">
            <a:avLst/>
          </a:prstGeom>
          <a:noFill/>
          <a:ln w="9525">
            <a:noFill/>
            <a:miter lim="800000"/>
            <a:headEnd/>
            <a:tailEnd/>
          </a:ln>
        </p:spPr>
        <p:txBody>
          <a:bodyPr>
            <a:spAutoFit/>
          </a:bodyPr>
          <a:lstStyle/>
          <a:p>
            <a:pPr defTabSz="571500" eaLnBrk="0" hangingPunct="0"/>
            <a:r>
              <a:rPr lang="ru-RU" sz="1800">
                <a:latin typeface="Arial" charset="0"/>
              </a:rPr>
              <a:t>1. Алфавитно-цифровая</a:t>
            </a:r>
          </a:p>
          <a:p>
            <a:pPr defTabSz="571500" eaLnBrk="0" hangingPunct="0"/>
            <a:r>
              <a:rPr lang="ru-RU" sz="1800">
                <a:latin typeface="Arial" charset="0"/>
              </a:rPr>
              <a:t>2. Специальных клавиш &lt;Alt&gt; &lt;Ctrl&gt; &lt;Shift&gt; &lt;Cups Lock&gt; &lt;Enter&gt; &lt;Delete&gt; &lt;←&gt; &lt;Insert&gt; &lt;Print Screen&gt;…</a:t>
            </a:r>
          </a:p>
          <a:p>
            <a:pPr defTabSz="571500" eaLnBrk="0" hangingPunct="0"/>
            <a:r>
              <a:rPr lang="ru-RU" sz="1800">
                <a:latin typeface="Arial" charset="0"/>
              </a:rPr>
              <a:t>3. Управления курсором.</a:t>
            </a:r>
          </a:p>
          <a:p>
            <a:pPr defTabSz="571500" eaLnBrk="0" hangingPunct="0"/>
            <a:r>
              <a:rPr lang="ru-RU" sz="1800">
                <a:latin typeface="Arial" charset="0"/>
              </a:rPr>
              <a:t>4. Переключаемая (цифровая/ управления курсором). Режимы переключаются клавишей &lt;Num Lock&gt;.</a:t>
            </a:r>
          </a:p>
          <a:p>
            <a:pPr defTabSz="571500" eaLnBrk="0" hangingPunct="0"/>
            <a:r>
              <a:rPr lang="ru-RU" sz="1800">
                <a:latin typeface="Arial" charset="0"/>
              </a:rPr>
              <a:t>5. Функциональная &lt;F1&gt; – &lt;F12&gt;.</a:t>
            </a:r>
          </a:p>
          <a:p>
            <a:pPr defTabSz="571500" eaLnBrk="0" hangingPunct="0"/>
            <a:r>
              <a:rPr lang="ru-RU" sz="1800">
                <a:latin typeface="Arial" charset="0"/>
              </a:rPr>
              <a:t>6. Индикаторов.</a:t>
            </a:r>
          </a:p>
          <a:p>
            <a:pPr algn="just" defTabSz="571500" eaLnBrk="0" hangingPunct="0"/>
            <a:endParaRPr lang="ru-RU" sz="1800" b="0">
              <a:latin typeface="Arial" charset="0"/>
            </a:endParaRPr>
          </a:p>
        </p:txBody>
      </p:sp>
      <p:sp>
        <p:nvSpPr>
          <p:cNvPr id="183300" name="Text Box 6"/>
          <p:cNvSpPr txBox="1">
            <a:spLocks noChangeArrowheads="1"/>
          </p:cNvSpPr>
          <p:nvPr/>
        </p:nvSpPr>
        <p:spPr bwMode="auto">
          <a:xfrm>
            <a:off x="593725" y="2667000"/>
            <a:ext cx="8169275" cy="609600"/>
          </a:xfrm>
          <a:prstGeom prst="rect">
            <a:avLst/>
          </a:prstGeom>
          <a:noFill/>
          <a:ln w="9525">
            <a:noFill/>
            <a:miter lim="800000"/>
            <a:headEnd/>
            <a:tailEnd/>
          </a:ln>
        </p:spPr>
        <p:txBody>
          <a:bodyPr>
            <a:spAutoFit/>
          </a:bodyPr>
          <a:lstStyle/>
          <a:p>
            <a:pPr algn="just" eaLnBrk="0" hangingPunct="0">
              <a:tabLst>
                <a:tab pos="571500" algn="l"/>
              </a:tabLst>
            </a:pPr>
            <a:r>
              <a:rPr lang="ru-RU" sz="2000" b="0">
                <a:solidFill>
                  <a:srgbClr val="993300"/>
                </a:solidFill>
                <a:latin typeface="Times New Roman" pitchFamily="18" charset="0"/>
              </a:rPr>
              <a:t>	</a:t>
            </a:r>
          </a:p>
          <a:p>
            <a:pPr algn="just" eaLnBrk="0" hangingPunct="0">
              <a:tabLst>
                <a:tab pos="571500" algn="l"/>
              </a:tabLst>
            </a:pPr>
            <a:endParaRPr lang="ru-RU" b="0"/>
          </a:p>
        </p:txBody>
      </p:sp>
      <p:pic>
        <p:nvPicPr>
          <p:cNvPr id="183301" name="Рисунок 14" descr="http://www.klyaksa.net/htm/kopilka/uchp/images/p604.gif"/>
          <p:cNvPicPr>
            <a:picLocks noChangeAspect="1" noChangeArrowheads="1"/>
          </p:cNvPicPr>
          <p:nvPr/>
        </p:nvPicPr>
        <p:blipFill>
          <a:blip r:embed="rId2"/>
          <a:srcRect/>
          <a:stretch>
            <a:fillRect/>
          </a:stretch>
        </p:blipFill>
        <p:spPr bwMode="auto">
          <a:xfrm>
            <a:off x="684213" y="908050"/>
            <a:ext cx="7416800" cy="2644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28"/>
          <p:cNvSpPr txBox="1">
            <a:spLocks noChangeArrowheads="1"/>
          </p:cNvSpPr>
          <p:nvPr/>
        </p:nvSpPr>
        <p:spPr bwMode="auto">
          <a:xfrm>
            <a:off x="1546225" y="5734050"/>
            <a:ext cx="6265863" cy="581025"/>
          </a:xfrm>
          <a:prstGeom prst="rect">
            <a:avLst/>
          </a:prstGeom>
          <a:noFill/>
          <a:ln w="9525">
            <a:noFill/>
            <a:miter lim="800000"/>
            <a:headEnd/>
            <a:tailEnd/>
          </a:ln>
        </p:spPr>
        <p:txBody>
          <a:bodyPr>
            <a:spAutoFit/>
          </a:bodyPr>
          <a:lstStyle/>
          <a:p>
            <a:pPr algn="ctr" eaLnBrk="0" hangingPunct="0">
              <a:tabLst>
                <a:tab pos="812800" algn="l"/>
                <a:tab pos="990600" algn="l"/>
              </a:tabLst>
            </a:pPr>
            <a:r>
              <a:rPr lang="ru-RU" sz="1600" b="0">
                <a:latin typeface="Times New Roman" pitchFamily="18" charset="0"/>
              </a:rPr>
              <a:t>Устройство компьютера </a:t>
            </a:r>
          </a:p>
          <a:p>
            <a:pPr algn="ctr" eaLnBrk="0" hangingPunct="0">
              <a:tabLst>
                <a:tab pos="812800" algn="l"/>
                <a:tab pos="990600" algn="l"/>
              </a:tabLst>
            </a:pPr>
            <a:r>
              <a:rPr lang="ru-RU" sz="1600" b="0">
                <a:latin typeface="Times New Roman" pitchFamily="18" charset="0"/>
              </a:rPr>
              <a:t>(магистрально-модульный принцип) </a:t>
            </a:r>
          </a:p>
        </p:txBody>
      </p:sp>
      <p:pic>
        <p:nvPicPr>
          <p:cNvPr id="164866" name="Picture 33" descr="процессор вид4"/>
          <p:cNvPicPr>
            <a:picLocks noChangeAspect="1" noChangeArrowheads="1"/>
          </p:cNvPicPr>
          <p:nvPr/>
        </p:nvPicPr>
        <p:blipFill>
          <a:blip r:embed="rId2"/>
          <a:srcRect b="11017"/>
          <a:stretch>
            <a:fillRect/>
          </a:stretch>
        </p:blipFill>
        <p:spPr bwMode="auto">
          <a:xfrm>
            <a:off x="34925" y="3033713"/>
            <a:ext cx="1150938" cy="769937"/>
          </a:xfrm>
          <a:prstGeom prst="rect">
            <a:avLst/>
          </a:prstGeom>
          <a:noFill/>
          <a:ln w="9525">
            <a:noFill/>
            <a:miter lim="800000"/>
            <a:headEnd/>
            <a:tailEnd/>
          </a:ln>
        </p:spPr>
      </p:pic>
      <p:grpSp>
        <p:nvGrpSpPr>
          <p:cNvPr id="164867" name="Group 59"/>
          <p:cNvGrpSpPr>
            <a:grpSpLocks/>
          </p:cNvGrpSpPr>
          <p:nvPr/>
        </p:nvGrpSpPr>
        <p:grpSpPr bwMode="auto">
          <a:xfrm>
            <a:off x="161925" y="1341438"/>
            <a:ext cx="8585200" cy="4464050"/>
            <a:chOff x="102" y="935"/>
            <a:chExt cx="5408" cy="2518"/>
          </a:xfrm>
        </p:grpSpPr>
        <p:sp>
          <p:nvSpPr>
            <p:cNvPr id="164869" name="Rectangle 7">
              <a:hlinkClick r:id="rId3" action="ppaction://hlinksldjump"/>
            </p:cNvPr>
            <p:cNvSpPr>
              <a:spLocks noChangeArrowheads="1"/>
            </p:cNvSpPr>
            <p:nvPr/>
          </p:nvSpPr>
          <p:spPr bwMode="auto">
            <a:xfrm>
              <a:off x="3016" y="1116"/>
              <a:ext cx="1180" cy="91"/>
            </a:xfrm>
            <a:prstGeom prst="rect">
              <a:avLst/>
            </a:prstGeom>
            <a:noFill/>
            <a:ln w="9525">
              <a:noFill/>
              <a:miter lim="800000"/>
              <a:headEnd/>
              <a:tailEnd/>
            </a:ln>
          </p:spPr>
          <p:txBody>
            <a:bodyPr wrap="none" anchor="ctr"/>
            <a:lstStyle/>
            <a:p>
              <a:pPr eaLnBrk="0" hangingPunct="0"/>
              <a:endParaRPr lang="ru-RU"/>
            </a:p>
          </p:txBody>
        </p:sp>
        <p:sp>
          <p:nvSpPr>
            <p:cNvPr id="164870" name="Rectangle 9">
              <a:hlinkClick r:id="rId4" action="ppaction://hlinksldjump"/>
            </p:cNvPr>
            <p:cNvSpPr>
              <a:spLocks noChangeArrowheads="1"/>
            </p:cNvSpPr>
            <p:nvPr/>
          </p:nvSpPr>
          <p:spPr bwMode="auto">
            <a:xfrm>
              <a:off x="203" y="1049"/>
              <a:ext cx="704" cy="136"/>
            </a:xfrm>
            <a:prstGeom prst="rect">
              <a:avLst/>
            </a:prstGeom>
            <a:noFill/>
            <a:ln w="9525">
              <a:noFill/>
              <a:miter lim="800000"/>
              <a:headEnd/>
              <a:tailEnd/>
            </a:ln>
          </p:spPr>
          <p:txBody>
            <a:bodyPr wrap="none" anchor="ctr"/>
            <a:lstStyle/>
            <a:p>
              <a:pPr eaLnBrk="0" hangingPunct="0"/>
              <a:endParaRPr lang="ru-RU"/>
            </a:p>
          </p:txBody>
        </p:sp>
        <p:sp>
          <p:nvSpPr>
            <p:cNvPr id="164871" name="Rectangle 11">
              <a:hlinkClick r:id="rId5" action="ppaction://hlinksldjump"/>
            </p:cNvPr>
            <p:cNvSpPr>
              <a:spLocks noChangeArrowheads="1"/>
            </p:cNvSpPr>
            <p:nvPr/>
          </p:nvSpPr>
          <p:spPr bwMode="auto">
            <a:xfrm>
              <a:off x="158" y="1684"/>
              <a:ext cx="726" cy="181"/>
            </a:xfrm>
            <a:prstGeom prst="rect">
              <a:avLst/>
            </a:prstGeom>
            <a:noFill/>
            <a:ln w="9525">
              <a:noFill/>
              <a:miter lim="800000"/>
              <a:headEnd/>
              <a:tailEnd/>
            </a:ln>
          </p:spPr>
          <p:txBody>
            <a:bodyPr wrap="none" anchor="ctr"/>
            <a:lstStyle/>
            <a:p>
              <a:pPr eaLnBrk="0" hangingPunct="0"/>
              <a:endParaRPr lang="ru-RU"/>
            </a:p>
          </p:txBody>
        </p:sp>
        <p:pic>
          <p:nvPicPr>
            <p:cNvPr id="164872" name="Picture 34" descr="клавиатура2"/>
            <p:cNvPicPr>
              <a:picLocks noChangeAspect="1" noChangeArrowheads="1"/>
            </p:cNvPicPr>
            <p:nvPr/>
          </p:nvPicPr>
          <p:blipFill>
            <a:blip r:embed="rId6"/>
            <a:srcRect/>
            <a:stretch>
              <a:fillRect/>
            </a:stretch>
          </p:blipFill>
          <p:spPr bwMode="auto">
            <a:xfrm>
              <a:off x="1701" y="2773"/>
              <a:ext cx="725" cy="445"/>
            </a:xfrm>
            <a:prstGeom prst="rect">
              <a:avLst/>
            </a:prstGeom>
            <a:noFill/>
            <a:ln w="9525">
              <a:noFill/>
              <a:miter lim="800000"/>
              <a:headEnd/>
              <a:tailEnd/>
            </a:ln>
          </p:spPr>
        </p:pic>
        <p:pic>
          <p:nvPicPr>
            <p:cNvPr id="164873" name="Picture 35" descr="memory  DIMM"/>
            <p:cNvPicPr>
              <a:picLocks noChangeAspect="1" noChangeArrowheads="1"/>
            </p:cNvPicPr>
            <p:nvPr/>
          </p:nvPicPr>
          <p:blipFill>
            <a:blip r:embed="rId7"/>
            <a:srcRect/>
            <a:stretch>
              <a:fillRect/>
            </a:stretch>
          </p:blipFill>
          <p:spPr bwMode="auto">
            <a:xfrm>
              <a:off x="1383" y="1094"/>
              <a:ext cx="669" cy="393"/>
            </a:xfrm>
            <a:prstGeom prst="rect">
              <a:avLst/>
            </a:prstGeom>
            <a:noFill/>
            <a:ln w="9525">
              <a:noFill/>
              <a:miter lim="800000"/>
              <a:headEnd/>
              <a:tailEnd/>
            </a:ln>
          </p:spPr>
        </p:pic>
        <p:pic>
          <p:nvPicPr>
            <p:cNvPr id="164874" name="Picture 52" descr="монитор Nocia"/>
            <p:cNvPicPr>
              <a:picLocks noChangeAspect="1" noChangeArrowheads="1"/>
            </p:cNvPicPr>
            <p:nvPr/>
          </p:nvPicPr>
          <p:blipFill>
            <a:blip r:embed="rId8"/>
            <a:srcRect/>
            <a:stretch>
              <a:fillRect/>
            </a:stretch>
          </p:blipFill>
          <p:spPr bwMode="auto">
            <a:xfrm>
              <a:off x="929" y="2682"/>
              <a:ext cx="771" cy="637"/>
            </a:xfrm>
            <a:prstGeom prst="rect">
              <a:avLst/>
            </a:prstGeom>
            <a:noFill/>
            <a:ln w="9525">
              <a:noFill/>
              <a:miter lim="800000"/>
              <a:headEnd/>
              <a:tailEnd/>
            </a:ln>
          </p:spPr>
        </p:pic>
        <p:sp>
          <p:nvSpPr>
            <p:cNvPr id="164875" name="Text Box 54"/>
            <p:cNvSpPr txBox="1">
              <a:spLocks noChangeArrowheads="1"/>
            </p:cNvSpPr>
            <p:nvPr/>
          </p:nvSpPr>
          <p:spPr bwMode="auto">
            <a:xfrm>
              <a:off x="1065" y="2562"/>
              <a:ext cx="447" cy="138"/>
            </a:xfrm>
            <a:prstGeom prst="rect">
              <a:avLst/>
            </a:prstGeom>
            <a:noFill/>
            <a:ln w="9525">
              <a:noFill/>
              <a:miter lim="800000"/>
              <a:headEnd/>
              <a:tailEnd/>
            </a:ln>
          </p:spPr>
          <p:txBody>
            <a:bodyPr wrap="none">
              <a:spAutoFit/>
            </a:bodyPr>
            <a:lstStyle/>
            <a:p>
              <a:pPr eaLnBrk="0" hangingPunct="0"/>
              <a:r>
                <a:rPr lang="ru-RU" sz="1000">
                  <a:solidFill>
                    <a:srgbClr val="926130"/>
                  </a:solidFill>
                </a:rPr>
                <a:t>Монитор</a:t>
              </a:r>
            </a:p>
          </p:txBody>
        </p:sp>
        <p:sp>
          <p:nvSpPr>
            <p:cNvPr id="164876" name="Text Box 56"/>
            <p:cNvSpPr txBox="1">
              <a:spLocks noChangeArrowheads="1"/>
            </p:cNvSpPr>
            <p:nvPr/>
          </p:nvSpPr>
          <p:spPr bwMode="auto">
            <a:xfrm>
              <a:off x="4852" y="3299"/>
              <a:ext cx="362" cy="138"/>
            </a:xfrm>
            <a:prstGeom prst="rect">
              <a:avLst/>
            </a:prstGeom>
            <a:noFill/>
            <a:ln w="9525">
              <a:noFill/>
              <a:miter lim="800000"/>
              <a:headEnd/>
              <a:tailEnd/>
            </a:ln>
          </p:spPr>
          <p:txBody>
            <a:bodyPr wrap="none">
              <a:spAutoFit/>
            </a:bodyPr>
            <a:lstStyle/>
            <a:p>
              <a:pPr eaLnBrk="0" hangingPunct="0"/>
              <a:r>
                <a:rPr lang="ru-RU" sz="1000">
                  <a:solidFill>
                    <a:srgbClr val="926130"/>
                  </a:solidFill>
                </a:rPr>
                <a:t>Модем</a:t>
              </a:r>
              <a:endParaRPr lang="ru-RU" sz="1800" b="0">
                <a:solidFill>
                  <a:srgbClr val="000066"/>
                </a:solidFill>
              </a:endParaRPr>
            </a:p>
          </p:txBody>
        </p:sp>
        <p:sp>
          <p:nvSpPr>
            <p:cNvPr id="164877" name="Text Box 57"/>
            <p:cNvSpPr txBox="1">
              <a:spLocks noChangeArrowheads="1"/>
            </p:cNvSpPr>
            <p:nvPr/>
          </p:nvSpPr>
          <p:spPr bwMode="auto">
            <a:xfrm>
              <a:off x="3514" y="2573"/>
              <a:ext cx="386" cy="138"/>
            </a:xfrm>
            <a:prstGeom prst="rect">
              <a:avLst/>
            </a:prstGeom>
            <a:noFill/>
            <a:ln w="9525">
              <a:noFill/>
              <a:miter lim="800000"/>
              <a:headEnd/>
              <a:tailEnd/>
            </a:ln>
          </p:spPr>
          <p:txBody>
            <a:bodyPr wrap="none">
              <a:spAutoFit/>
            </a:bodyPr>
            <a:lstStyle/>
            <a:p>
              <a:pPr eaLnBrk="0" hangingPunct="0"/>
              <a:r>
                <a:rPr lang="ru-RU" sz="1000">
                  <a:solidFill>
                    <a:srgbClr val="926130"/>
                  </a:solidFill>
                </a:rPr>
                <a:t>Сканер</a:t>
              </a:r>
            </a:p>
          </p:txBody>
        </p:sp>
        <p:sp>
          <p:nvSpPr>
            <p:cNvPr id="164878" name="Text Box 58"/>
            <p:cNvSpPr txBox="1">
              <a:spLocks noChangeArrowheads="1"/>
            </p:cNvSpPr>
            <p:nvPr/>
          </p:nvSpPr>
          <p:spPr bwMode="auto">
            <a:xfrm>
              <a:off x="3923" y="2573"/>
              <a:ext cx="799" cy="138"/>
            </a:xfrm>
            <a:prstGeom prst="rect">
              <a:avLst/>
            </a:prstGeom>
            <a:noFill/>
            <a:ln w="9525">
              <a:noFill/>
              <a:miter lim="800000"/>
              <a:headEnd/>
              <a:tailEnd/>
            </a:ln>
          </p:spPr>
          <p:txBody>
            <a:bodyPr wrap="none">
              <a:spAutoFit/>
            </a:bodyPr>
            <a:lstStyle/>
            <a:p>
              <a:pPr eaLnBrk="0" hangingPunct="0"/>
              <a:r>
                <a:rPr lang="ru-RU" sz="1000">
                  <a:solidFill>
                    <a:srgbClr val="926130"/>
                  </a:solidFill>
                </a:rPr>
                <a:t>Графопостроитель</a:t>
              </a:r>
            </a:p>
          </p:txBody>
        </p:sp>
        <p:sp>
          <p:nvSpPr>
            <p:cNvPr id="164879" name="Text Box 64"/>
            <p:cNvSpPr txBox="1">
              <a:spLocks noChangeArrowheads="1"/>
            </p:cNvSpPr>
            <p:nvPr/>
          </p:nvSpPr>
          <p:spPr bwMode="auto">
            <a:xfrm>
              <a:off x="1700" y="2573"/>
              <a:ext cx="551" cy="138"/>
            </a:xfrm>
            <a:prstGeom prst="rect">
              <a:avLst/>
            </a:prstGeom>
            <a:noFill/>
            <a:ln w="9525">
              <a:noFill/>
              <a:miter lim="800000"/>
              <a:headEnd/>
              <a:tailEnd/>
            </a:ln>
          </p:spPr>
          <p:txBody>
            <a:bodyPr wrap="none">
              <a:spAutoFit/>
            </a:bodyPr>
            <a:lstStyle/>
            <a:p>
              <a:pPr eaLnBrk="0" hangingPunct="0"/>
              <a:r>
                <a:rPr lang="ru-RU" sz="1000">
                  <a:solidFill>
                    <a:srgbClr val="926130"/>
                  </a:solidFill>
                </a:rPr>
                <a:t>Клавиатура</a:t>
              </a:r>
            </a:p>
          </p:txBody>
        </p:sp>
        <p:sp>
          <p:nvSpPr>
            <p:cNvPr id="164880" name="Text Box 65"/>
            <p:cNvSpPr txBox="1">
              <a:spLocks noChangeArrowheads="1"/>
            </p:cNvSpPr>
            <p:nvPr/>
          </p:nvSpPr>
          <p:spPr bwMode="auto">
            <a:xfrm>
              <a:off x="102" y="2455"/>
              <a:ext cx="654" cy="172"/>
            </a:xfrm>
            <a:prstGeom prst="rect">
              <a:avLst/>
            </a:prstGeom>
            <a:noFill/>
            <a:ln w="9525">
              <a:noFill/>
              <a:miter lim="800000"/>
              <a:headEnd/>
              <a:tailEnd/>
            </a:ln>
          </p:spPr>
          <p:txBody>
            <a:bodyPr wrap="none">
              <a:spAutoFit/>
            </a:bodyPr>
            <a:lstStyle/>
            <a:p>
              <a:pPr algn="ctr" eaLnBrk="0" hangingPunct="0"/>
              <a:r>
                <a:rPr lang="ru-RU">
                  <a:solidFill>
                    <a:srgbClr val="926130"/>
                  </a:solidFill>
                </a:rPr>
                <a:t>Процессор</a:t>
              </a:r>
            </a:p>
          </p:txBody>
        </p:sp>
        <p:sp>
          <p:nvSpPr>
            <p:cNvPr id="164881" name="Text Box 68"/>
            <p:cNvSpPr txBox="1">
              <a:spLocks noChangeArrowheads="1"/>
            </p:cNvSpPr>
            <p:nvPr/>
          </p:nvSpPr>
          <p:spPr bwMode="auto">
            <a:xfrm>
              <a:off x="2017" y="935"/>
              <a:ext cx="1043" cy="224"/>
            </a:xfrm>
            <a:prstGeom prst="rect">
              <a:avLst/>
            </a:prstGeom>
            <a:noFill/>
            <a:ln w="9525">
              <a:noFill/>
              <a:miter lim="800000"/>
              <a:headEnd/>
              <a:tailEnd/>
            </a:ln>
          </p:spPr>
          <p:txBody>
            <a:bodyPr>
              <a:spAutoFit/>
            </a:bodyPr>
            <a:lstStyle/>
            <a:p>
              <a:pPr algn="ctr" eaLnBrk="0" hangingPunct="0"/>
              <a:r>
                <a:rPr lang="ru-RU" sz="1000">
                  <a:solidFill>
                    <a:srgbClr val="926130"/>
                  </a:solidFill>
                </a:rPr>
                <a:t>Дисковод</a:t>
              </a:r>
            </a:p>
            <a:p>
              <a:pPr algn="ctr" eaLnBrk="0" hangingPunct="0"/>
              <a:r>
                <a:rPr lang="ru-RU" sz="1000">
                  <a:solidFill>
                    <a:srgbClr val="926130"/>
                  </a:solidFill>
                </a:rPr>
                <a:t>для жёстких дисков</a:t>
              </a:r>
            </a:p>
          </p:txBody>
        </p:sp>
        <p:pic>
          <p:nvPicPr>
            <p:cNvPr id="164882" name="Picture 71" descr="джойстик"/>
            <p:cNvPicPr>
              <a:picLocks noChangeAspect="1" noChangeArrowheads="1"/>
            </p:cNvPicPr>
            <p:nvPr/>
          </p:nvPicPr>
          <p:blipFill>
            <a:blip r:embed="rId9"/>
            <a:srcRect/>
            <a:stretch>
              <a:fillRect/>
            </a:stretch>
          </p:blipFill>
          <p:spPr bwMode="auto">
            <a:xfrm>
              <a:off x="2504" y="2728"/>
              <a:ext cx="329" cy="408"/>
            </a:xfrm>
            <a:prstGeom prst="rect">
              <a:avLst/>
            </a:prstGeom>
            <a:noFill/>
            <a:ln w="9525">
              <a:noFill/>
              <a:miter lim="800000"/>
              <a:headEnd/>
              <a:tailEnd/>
            </a:ln>
          </p:spPr>
        </p:pic>
        <p:pic>
          <p:nvPicPr>
            <p:cNvPr id="164883" name="Picture 73" descr="флоппи"/>
            <p:cNvPicPr>
              <a:picLocks noChangeAspect="1" noChangeArrowheads="1"/>
            </p:cNvPicPr>
            <p:nvPr/>
          </p:nvPicPr>
          <p:blipFill>
            <a:blip r:embed="rId10"/>
            <a:srcRect/>
            <a:stretch>
              <a:fillRect/>
            </a:stretch>
          </p:blipFill>
          <p:spPr bwMode="auto">
            <a:xfrm>
              <a:off x="2970" y="1139"/>
              <a:ext cx="680" cy="515"/>
            </a:xfrm>
            <a:prstGeom prst="rect">
              <a:avLst/>
            </a:prstGeom>
            <a:noFill/>
            <a:ln w="9525">
              <a:noFill/>
              <a:miter lim="800000"/>
              <a:headEnd/>
              <a:tailEnd/>
            </a:ln>
          </p:spPr>
        </p:pic>
        <p:pic>
          <p:nvPicPr>
            <p:cNvPr id="164884" name="Picture 74" descr="Cd2"/>
            <p:cNvPicPr>
              <a:picLocks noChangeAspect="1" noChangeArrowheads="1"/>
            </p:cNvPicPr>
            <p:nvPr/>
          </p:nvPicPr>
          <p:blipFill>
            <a:blip r:embed="rId11"/>
            <a:srcRect/>
            <a:stretch>
              <a:fillRect/>
            </a:stretch>
          </p:blipFill>
          <p:spPr bwMode="auto">
            <a:xfrm>
              <a:off x="3741" y="1185"/>
              <a:ext cx="572" cy="590"/>
            </a:xfrm>
            <a:prstGeom prst="rect">
              <a:avLst/>
            </a:prstGeom>
            <a:noFill/>
            <a:ln w="9525">
              <a:noFill/>
              <a:miter lim="800000"/>
              <a:headEnd/>
              <a:tailEnd/>
            </a:ln>
          </p:spPr>
        </p:pic>
        <p:sp>
          <p:nvSpPr>
            <p:cNvPr id="164885" name="Text Box 75"/>
            <p:cNvSpPr txBox="1">
              <a:spLocks noChangeArrowheads="1"/>
            </p:cNvSpPr>
            <p:nvPr/>
          </p:nvSpPr>
          <p:spPr bwMode="auto">
            <a:xfrm>
              <a:off x="3605" y="935"/>
              <a:ext cx="1089" cy="224"/>
            </a:xfrm>
            <a:prstGeom prst="rect">
              <a:avLst/>
            </a:prstGeom>
            <a:noFill/>
            <a:ln w="9525">
              <a:noFill/>
              <a:miter lim="800000"/>
              <a:headEnd/>
              <a:tailEnd/>
            </a:ln>
          </p:spPr>
          <p:txBody>
            <a:bodyPr>
              <a:spAutoFit/>
            </a:bodyPr>
            <a:lstStyle/>
            <a:p>
              <a:pPr algn="ctr" eaLnBrk="0" hangingPunct="0"/>
              <a:r>
                <a:rPr lang="ru-RU" sz="1000">
                  <a:solidFill>
                    <a:srgbClr val="926130"/>
                  </a:solidFill>
                </a:rPr>
                <a:t>Дисковод</a:t>
              </a:r>
            </a:p>
            <a:p>
              <a:pPr algn="ctr" eaLnBrk="0" hangingPunct="0"/>
              <a:r>
                <a:rPr lang="ru-RU" sz="1000">
                  <a:solidFill>
                    <a:srgbClr val="926130"/>
                  </a:solidFill>
                </a:rPr>
                <a:t> для компакт-дисков </a:t>
              </a:r>
            </a:p>
          </p:txBody>
        </p:sp>
        <p:sp>
          <p:nvSpPr>
            <p:cNvPr id="164886" name="Text Box 77"/>
            <p:cNvSpPr txBox="1">
              <a:spLocks noChangeArrowheads="1"/>
            </p:cNvSpPr>
            <p:nvPr/>
          </p:nvSpPr>
          <p:spPr bwMode="auto">
            <a:xfrm>
              <a:off x="2925" y="2573"/>
              <a:ext cx="433" cy="138"/>
            </a:xfrm>
            <a:prstGeom prst="rect">
              <a:avLst/>
            </a:prstGeom>
            <a:noFill/>
            <a:ln w="9525">
              <a:noFill/>
              <a:miter lim="800000"/>
              <a:headEnd/>
              <a:tailEnd/>
            </a:ln>
          </p:spPr>
          <p:txBody>
            <a:bodyPr wrap="none">
              <a:spAutoFit/>
            </a:bodyPr>
            <a:lstStyle/>
            <a:p>
              <a:pPr eaLnBrk="0" hangingPunct="0"/>
              <a:r>
                <a:rPr lang="ru-RU" sz="1000">
                  <a:solidFill>
                    <a:srgbClr val="926130"/>
                  </a:solidFill>
                </a:rPr>
                <a:t>Принтер</a:t>
              </a:r>
            </a:p>
          </p:txBody>
        </p:sp>
        <p:pic>
          <p:nvPicPr>
            <p:cNvPr id="164887" name="Picture 78" descr="етевая карта"/>
            <p:cNvPicPr>
              <a:picLocks noChangeAspect="1" noChangeArrowheads="1"/>
            </p:cNvPicPr>
            <p:nvPr/>
          </p:nvPicPr>
          <p:blipFill>
            <a:blip r:embed="rId12"/>
            <a:srcRect/>
            <a:stretch>
              <a:fillRect/>
            </a:stretch>
          </p:blipFill>
          <p:spPr bwMode="auto">
            <a:xfrm>
              <a:off x="4739" y="2727"/>
              <a:ext cx="545" cy="410"/>
            </a:xfrm>
            <a:prstGeom prst="rect">
              <a:avLst/>
            </a:prstGeom>
            <a:noFill/>
            <a:ln w="9525">
              <a:noFill/>
              <a:miter lim="800000"/>
              <a:headEnd/>
              <a:tailEnd/>
            </a:ln>
          </p:spPr>
        </p:pic>
        <p:sp>
          <p:nvSpPr>
            <p:cNvPr id="164888" name="Text Box 80"/>
            <p:cNvSpPr txBox="1">
              <a:spLocks noChangeArrowheads="1"/>
            </p:cNvSpPr>
            <p:nvPr/>
          </p:nvSpPr>
          <p:spPr bwMode="auto">
            <a:xfrm>
              <a:off x="982" y="1628"/>
              <a:ext cx="1016" cy="172"/>
            </a:xfrm>
            <a:prstGeom prst="rect">
              <a:avLst/>
            </a:prstGeom>
            <a:noFill/>
            <a:ln w="9525">
              <a:noFill/>
              <a:miter lim="800000"/>
              <a:headEnd/>
              <a:tailEnd/>
            </a:ln>
          </p:spPr>
          <p:txBody>
            <a:bodyPr wrap="none">
              <a:spAutoFit/>
            </a:bodyPr>
            <a:lstStyle/>
            <a:p>
              <a:pPr algn="ctr" eaLnBrk="0" hangingPunct="0"/>
              <a:r>
                <a:rPr lang="ru-RU">
                  <a:solidFill>
                    <a:srgbClr val="926130"/>
                  </a:solidFill>
                </a:rPr>
                <a:t>Основная</a:t>
              </a:r>
              <a:r>
                <a:rPr lang="en-US">
                  <a:solidFill>
                    <a:srgbClr val="926130"/>
                  </a:solidFill>
                </a:rPr>
                <a:t> </a:t>
              </a:r>
              <a:r>
                <a:rPr lang="ru-RU">
                  <a:solidFill>
                    <a:srgbClr val="926130"/>
                  </a:solidFill>
                </a:rPr>
                <a:t>память</a:t>
              </a:r>
            </a:p>
          </p:txBody>
        </p:sp>
        <p:sp>
          <p:nvSpPr>
            <p:cNvPr id="164889" name="Rectangle 85"/>
            <p:cNvSpPr>
              <a:spLocks noChangeArrowheads="1"/>
            </p:cNvSpPr>
            <p:nvPr/>
          </p:nvSpPr>
          <p:spPr bwMode="auto">
            <a:xfrm>
              <a:off x="883" y="1956"/>
              <a:ext cx="4446" cy="454"/>
            </a:xfrm>
            <a:prstGeom prst="rect">
              <a:avLst/>
            </a:prstGeom>
            <a:noFill/>
            <a:ln w="76200">
              <a:solidFill>
                <a:srgbClr val="926130"/>
              </a:solidFill>
              <a:miter lim="800000"/>
              <a:headEnd type="none" w="sm" len="sm"/>
              <a:tailEnd type="none" w="sm" len="sm"/>
            </a:ln>
          </p:spPr>
          <p:txBody>
            <a:bodyPr wrap="none" anchor="ctr"/>
            <a:lstStyle/>
            <a:p>
              <a:pPr algn="ctr" eaLnBrk="0" hangingPunct="0"/>
              <a:endParaRPr lang="en-US">
                <a:solidFill>
                  <a:srgbClr val="926130"/>
                </a:solidFill>
              </a:endParaRPr>
            </a:p>
          </p:txBody>
        </p:sp>
        <p:sp>
          <p:nvSpPr>
            <p:cNvPr id="164890" name="AutoShape 82"/>
            <p:cNvSpPr>
              <a:spLocks noChangeArrowheads="1"/>
            </p:cNvSpPr>
            <p:nvPr/>
          </p:nvSpPr>
          <p:spPr bwMode="auto">
            <a:xfrm>
              <a:off x="702" y="1639"/>
              <a:ext cx="422" cy="1088"/>
            </a:xfrm>
            <a:prstGeom prst="leftArrow">
              <a:avLst>
                <a:gd name="adj1" fmla="val 41185"/>
                <a:gd name="adj2" fmla="val 40606"/>
              </a:avLst>
            </a:prstGeom>
            <a:noFill/>
            <a:ln w="50800">
              <a:solidFill>
                <a:srgbClr val="926130"/>
              </a:solidFill>
              <a:miter lim="800000"/>
              <a:headEnd type="none" w="sm" len="sm"/>
              <a:tailEnd type="none" w="sm" len="sm"/>
            </a:ln>
          </p:spPr>
          <p:txBody>
            <a:bodyPr wrap="none" anchor="ctr"/>
            <a:lstStyle/>
            <a:p>
              <a:pPr algn="ctr" eaLnBrk="0" hangingPunct="0"/>
              <a:endParaRPr lang="en-US"/>
            </a:p>
          </p:txBody>
        </p:sp>
        <p:sp>
          <p:nvSpPr>
            <p:cNvPr id="164891" name="AutoShape 86"/>
            <p:cNvSpPr>
              <a:spLocks noChangeArrowheads="1"/>
            </p:cNvSpPr>
            <p:nvPr/>
          </p:nvSpPr>
          <p:spPr bwMode="auto">
            <a:xfrm flipH="1">
              <a:off x="5088" y="1639"/>
              <a:ext cx="422" cy="1088"/>
            </a:xfrm>
            <a:prstGeom prst="leftArrow">
              <a:avLst>
                <a:gd name="adj1" fmla="val 41185"/>
                <a:gd name="adj2" fmla="val 40606"/>
              </a:avLst>
            </a:prstGeom>
            <a:solidFill>
              <a:schemeClr val="bg1"/>
            </a:solidFill>
            <a:ln w="50800">
              <a:solidFill>
                <a:srgbClr val="926130"/>
              </a:solidFill>
              <a:miter lim="800000"/>
              <a:headEnd type="none" w="sm" len="sm"/>
              <a:tailEnd type="none" w="sm" len="sm"/>
            </a:ln>
          </p:spPr>
          <p:txBody>
            <a:bodyPr wrap="none" anchor="ctr"/>
            <a:lstStyle/>
            <a:p>
              <a:pPr eaLnBrk="0" hangingPunct="0"/>
              <a:endParaRPr lang="ru-RU"/>
            </a:p>
          </p:txBody>
        </p:sp>
        <p:sp>
          <p:nvSpPr>
            <p:cNvPr id="164892" name="Rectangle 87"/>
            <p:cNvSpPr>
              <a:spLocks noChangeArrowheads="1"/>
            </p:cNvSpPr>
            <p:nvPr/>
          </p:nvSpPr>
          <p:spPr bwMode="auto">
            <a:xfrm>
              <a:off x="839" y="1956"/>
              <a:ext cx="4514" cy="454"/>
            </a:xfrm>
            <a:prstGeom prst="rect">
              <a:avLst/>
            </a:prstGeom>
            <a:solidFill>
              <a:schemeClr val="bg1"/>
            </a:solidFill>
            <a:ln w="9525">
              <a:noFill/>
              <a:miter lim="800000"/>
              <a:headEnd/>
              <a:tailEnd/>
            </a:ln>
          </p:spPr>
          <p:txBody>
            <a:bodyPr wrap="none" anchor="ctr"/>
            <a:lstStyle/>
            <a:p>
              <a:pPr eaLnBrk="0" hangingPunct="0"/>
              <a:r>
                <a:rPr lang="ru-RU">
                  <a:solidFill>
                    <a:srgbClr val="926130"/>
                  </a:solidFill>
                </a:rPr>
                <a:t>                          Системная шина</a:t>
              </a:r>
            </a:p>
          </p:txBody>
        </p:sp>
        <p:sp>
          <p:nvSpPr>
            <p:cNvPr id="164893" name="Text Box 84"/>
            <p:cNvSpPr txBox="1">
              <a:spLocks noChangeArrowheads="1"/>
            </p:cNvSpPr>
            <p:nvPr/>
          </p:nvSpPr>
          <p:spPr bwMode="auto">
            <a:xfrm>
              <a:off x="3151" y="1954"/>
              <a:ext cx="1103" cy="412"/>
            </a:xfrm>
            <a:prstGeom prst="rect">
              <a:avLst/>
            </a:prstGeom>
            <a:noFill/>
            <a:ln w="9525">
              <a:noFill/>
              <a:miter lim="800000"/>
              <a:headEnd/>
              <a:tailEnd/>
            </a:ln>
          </p:spPr>
          <p:txBody>
            <a:bodyPr>
              <a:spAutoFit/>
            </a:bodyPr>
            <a:lstStyle/>
            <a:p>
              <a:pPr eaLnBrk="0" hangingPunct="0"/>
              <a:r>
                <a:rPr lang="ru-RU">
                  <a:solidFill>
                    <a:srgbClr val="926130"/>
                  </a:solidFill>
                </a:rPr>
                <a:t>шина данных </a:t>
              </a:r>
            </a:p>
            <a:p>
              <a:pPr eaLnBrk="0" hangingPunct="0"/>
              <a:r>
                <a:rPr lang="ru-RU">
                  <a:solidFill>
                    <a:srgbClr val="926130"/>
                  </a:solidFill>
                </a:rPr>
                <a:t>шина адреса </a:t>
              </a:r>
            </a:p>
            <a:p>
              <a:pPr eaLnBrk="0" hangingPunct="0"/>
              <a:r>
                <a:rPr lang="ru-RU">
                  <a:solidFill>
                    <a:srgbClr val="926130"/>
                  </a:solidFill>
                </a:rPr>
                <a:t>шина управления</a:t>
              </a:r>
              <a:endParaRPr lang="ru-RU"/>
            </a:p>
          </p:txBody>
        </p:sp>
        <p:sp>
          <p:nvSpPr>
            <p:cNvPr id="164894" name="Rectangle 88"/>
            <p:cNvSpPr>
              <a:spLocks noChangeArrowheads="1"/>
            </p:cNvSpPr>
            <p:nvPr/>
          </p:nvSpPr>
          <p:spPr bwMode="auto">
            <a:xfrm>
              <a:off x="928" y="958"/>
              <a:ext cx="1135" cy="862"/>
            </a:xfrm>
            <a:prstGeom prst="rect">
              <a:avLst/>
            </a:prstGeom>
            <a:noFill/>
            <a:ln w="50800">
              <a:solidFill>
                <a:srgbClr val="926130"/>
              </a:solidFill>
              <a:miter lim="800000"/>
              <a:headEnd type="none" w="sm" len="sm"/>
              <a:tailEnd type="none" w="sm" len="sm"/>
            </a:ln>
          </p:spPr>
          <p:txBody>
            <a:bodyPr wrap="none" anchor="ctr"/>
            <a:lstStyle/>
            <a:p>
              <a:pPr eaLnBrk="0" hangingPunct="0"/>
              <a:endParaRPr lang="ru-RU"/>
            </a:p>
          </p:txBody>
        </p:sp>
        <p:sp>
          <p:nvSpPr>
            <p:cNvPr id="164895" name="Rectangle 89"/>
            <p:cNvSpPr>
              <a:spLocks noChangeArrowheads="1"/>
            </p:cNvSpPr>
            <p:nvPr/>
          </p:nvSpPr>
          <p:spPr bwMode="auto">
            <a:xfrm>
              <a:off x="2108" y="958"/>
              <a:ext cx="3175" cy="862"/>
            </a:xfrm>
            <a:prstGeom prst="rect">
              <a:avLst/>
            </a:prstGeom>
            <a:noFill/>
            <a:ln w="50800">
              <a:solidFill>
                <a:srgbClr val="926130"/>
              </a:solidFill>
              <a:miter lim="800000"/>
              <a:headEnd type="none" w="sm" len="sm"/>
              <a:tailEnd type="none" w="sm" len="sm"/>
            </a:ln>
          </p:spPr>
          <p:txBody>
            <a:bodyPr wrap="none" anchor="ctr"/>
            <a:lstStyle/>
            <a:p>
              <a:pPr eaLnBrk="0" hangingPunct="0"/>
              <a:endParaRPr lang="ru-RU"/>
            </a:p>
          </p:txBody>
        </p:sp>
        <p:sp>
          <p:nvSpPr>
            <p:cNvPr id="164896" name="Rectangle 90"/>
            <p:cNvSpPr>
              <a:spLocks noChangeArrowheads="1"/>
            </p:cNvSpPr>
            <p:nvPr/>
          </p:nvSpPr>
          <p:spPr bwMode="auto">
            <a:xfrm>
              <a:off x="2698" y="1628"/>
              <a:ext cx="1179" cy="172"/>
            </a:xfrm>
            <a:prstGeom prst="rect">
              <a:avLst/>
            </a:prstGeom>
            <a:noFill/>
            <a:ln w="9525">
              <a:noFill/>
              <a:miter lim="800000"/>
              <a:headEnd/>
              <a:tailEnd/>
            </a:ln>
          </p:spPr>
          <p:txBody>
            <a:bodyPr>
              <a:spAutoFit/>
            </a:bodyPr>
            <a:lstStyle/>
            <a:p>
              <a:pPr eaLnBrk="0" hangingPunct="0">
                <a:spcBef>
                  <a:spcPct val="50000"/>
                </a:spcBef>
              </a:pPr>
              <a:r>
                <a:rPr lang="ru-RU">
                  <a:solidFill>
                    <a:srgbClr val="926130"/>
                  </a:solidFill>
                </a:rPr>
                <a:t>Внешняя память</a:t>
              </a:r>
            </a:p>
          </p:txBody>
        </p:sp>
        <p:sp>
          <p:nvSpPr>
            <p:cNvPr id="164897" name="Text Box 91"/>
            <p:cNvSpPr txBox="1">
              <a:spLocks noChangeArrowheads="1"/>
            </p:cNvSpPr>
            <p:nvPr/>
          </p:nvSpPr>
          <p:spPr bwMode="auto">
            <a:xfrm>
              <a:off x="2834" y="935"/>
              <a:ext cx="1043" cy="224"/>
            </a:xfrm>
            <a:prstGeom prst="rect">
              <a:avLst/>
            </a:prstGeom>
            <a:noFill/>
            <a:ln w="9525">
              <a:noFill/>
              <a:miter lim="800000"/>
              <a:headEnd/>
              <a:tailEnd/>
            </a:ln>
          </p:spPr>
          <p:txBody>
            <a:bodyPr>
              <a:spAutoFit/>
            </a:bodyPr>
            <a:lstStyle/>
            <a:p>
              <a:pPr algn="ctr" eaLnBrk="0" hangingPunct="0"/>
              <a:r>
                <a:rPr lang="ru-RU" sz="1000">
                  <a:solidFill>
                    <a:srgbClr val="926130"/>
                  </a:solidFill>
                </a:rPr>
                <a:t>Дисковод</a:t>
              </a:r>
            </a:p>
            <a:p>
              <a:pPr algn="ctr" eaLnBrk="0" hangingPunct="0"/>
              <a:r>
                <a:rPr lang="ru-RU" sz="1000">
                  <a:solidFill>
                    <a:srgbClr val="926130"/>
                  </a:solidFill>
                </a:rPr>
                <a:t>для гибких дисков</a:t>
              </a:r>
            </a:p>
          </p:txBody>
        </p:sp>
        <p:sp>
          <p:nvSpPr>
            <p:cNvPr id="164898" name="Rectangle 92"/>
            <p:cNvSpPr>
              <a:spLocks noChangeArrowheads="1"/>
            </p:cNvSpPr>
            <p:nvPr/>
          </p:nvSpPr>
          <p:spPr bwMode="auto">
            <a:xfrm>
              <a:off x="929" y="2546"/>
              <a:ext cx="4354" cy="907"/>
            </a:xfrm>
            <a:prstGeom prst="rect">
              <a:avLst/>
            </a:prstGeom>
            <a:noFill/>
            <a:ln w="50800">
              <a:solidFill>
                <a:srgbClr val="926130"/>
              </a:solidFill>
              <a:miter lim="800000"/>
              <a:headEnd type="none" w="sm" len="sm"/>
              <a:tailEnd type="none" w="sm" len="sm"/>
            </a:ln>
          </p:spPr>
          <p:txBody>
            <a:bodyPr wrap="none" anchor="ctr"/>
            <a:lstStyle/>
            <a:p>
              <a:pPr eaLnBrk="0" hangingPunct="0"/>
              <a:endParaRPr lang="ru-RU"/>
            </a:p>
          </p:txBody>
        </p:sp>
        <p:sp>
          <p:nvSpPr>
            <p:cNvPr id="164899" name="Line 94"/>
            <p:cNvSpPr>
              <a:spLocks noChangeShapeType="1"/>
            </p:cNvSpPr>
            <p:nvPr/>
          </p:nvSpPr>
          <p:spPr bwMode="auto">
            <a:xfrm>
              <a:off x="1473" y="1820"/>
              <a:ext cx="0" cy="136"/>
            </a:xfrm>
            <a:prstGeom prst="line">
              <a:avLst/>
            </a:prstGeom>
            <a:noFill/>
            <a:ln w="50800">
              <a:solidFill>
                <a:srgbClr val="926130"/>
              </a:solidFill>
              <a:round/>
              <a:headEnd type="none" w="sm" len="sm"/>
              <a:tailEnd type="none" w="sm" len="sm"/>
            </a:ln>
          </p:spPr>
          <p:txBody>
            <a:bodyPr/>
            <a:lstStyle/>
            <a:p>
              <a:endParaRPr lang="ru-RU"/>
            </a:p>
          </p:txBody>
        </p:sp>
        <p:sp>
          <p:nvSpPr>
            <p:cNvPr id="164900" name="Line 95"/>
            <p:cNvSpPr>
              <a:spLocks noChangeShapeType="1"/>
            </p:cNvSpPr>
            <p:nvPr/>
          </p:nvSpPr>
          <p:spPr bwMode="auto">
            <a:xfrm>
              <a:off x="3106" y="1820"/>
              <a:ext cx="0" cy="136"/>
            </a:xfrm>
            <a:prstGeom prst="line">
              <a:avLst/>
            </a:prstGeom>
            <a:noFill/>
            <a:ln w="50800">
              <a:solidFill>
                <a:srgbClr val="926130"/>
              </a:solidFill>
              <a:round/>
              <a:headEnd type="none" w="sm" len="sm"/>
              <a:tailEnd type="none" w="sm" len="sm"/>
            </a:ln>
          </p:spPr>
          <p:txBody>
            <a:bodyPr/>
            <a:lstStyle/>
            <a:p>
              <a:endParaRPr lang="ru-RU"/>
            </a:p>
          </p:txBody>
        </p:sp>
        <p:sp>
          <p:nvSpPr>
            <p:cNvPr id="164901" name="Line 96"/>
            <p:cNvSpPr>
              <a:spLocks noChangeShapeType="1"/>
            </p:cNvSpPr>
            <p:nvPr/>
          </p:nvSpPr>
          <p:spPr bwMode="auto">
            <a:xfrm>
              <a:off x="2516" y="2410"/>
              <a:ext cx="0" cy="136"/>
            </a:xfrm>
            <a:prstGeom prst="line">
              <a:avLst/>
            </a:prstGeom>
            <a:noFill/>
            <a:ln w="50800">
              <a:solidFill>
                <a:srgbClr val="926130"/>
              </a:solidFill>
              <a:round/>
              <a:headEnd type="none" w="sm" len="sm"/>
              <a:tailEnd type="none" w="sm" len="sm"/>
            </a:ln>
          </p:spPr>
          <p:txBody>
            <a:bodyPr/>
            <a:lstStyle/>
            <a:p>
              <a:endParaRPr lang="ru-RU"/>
            </a:p>
          </p:txBody>
        </p:sp>
        <p:sp>
          <p:nvSpPr>
            <p:cNvPr id="164902" name="Line 97"/>
            <p:cNvSpPr>
              <a:spLocks noChangeShapeType="1"/>
            </p:cNvSpPr>
            <p:nvPr/>
          </p:nvSpPr>
          <p:spPr bwMode="auto">
            <a:xfrm>
              <a:off x="4149" y="2410"/>
              <a:ext cx="0" cy="136"/>
            </a:xfrm>
            <a:prstGeom prst="line">
              <a:avLst/>
            </a:prstGeom>
            <a:noFill/>
            <a:ln w="50800">
              <a:solidFill>
                <a:srgbClr val="926130"/>
              </a:solidFill>
              <a:round/>
              <a:headEnd type="none" w="sm" len="sm"/>
              <a:tailEnd type="none" w="sm" len="sm"/>
            </a:ln>
          </p:spPr>
          <p:txBody>
            <a:bodyPr/>
            <a:lstStyle/>
            <a:p>
              <a:endParaRPr lang="ru-RU"/>
            </a:p>
          </p:txBody>
        </p:sp>
        <p:pic>
          <p:nvPicPr>
            <p:cNvPr id="164903" name="Picture 98"/>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425" y="2994"/>
              <a:ext cx="288" cy="232"/>
            </a:xfrm>
            <a:prstGeom prst="rect">
              <a:avLst/>
            </a:prstGeom>
            <a:noFill/>
            <a:ln w="9525">
              <a:noFill/>
              <a:miter lim="800000"/>
              <a:headEnd/>
              <a:tailEnd/>
            </a:ln>
          </p:spPr>
        </p:pic>
        <p:sp>
          <p:nvSpPr>
            <p:cNvPr id="164904" name="Text Box 55"/>
            <p:cNvSpPr txBox="1">
              <a:spLocks noChangeArrowheads="1"/>
            </p:cNvSpPr>
            <p:nvPr/>
          </p:nvSpPr>
          <p:spPr bwMode="auto">
            <a:xfrm>
              <a:off x="2244" y="2573"/>
              <a:ext cx="683" cy="138"/>
            </a:xfrm>
            <a:prstGeom prst="rect">
              <a:avLst/>
            </a:prstGeom>
            <a:noFill/>
            <a:ln w="9525">
              <a:noFill/>
              <a:miter lim="800000"/>
              <a:headEnd/>
              <a:tailEnd/>
            </a:ln>
          </p:spPr>
          <p:txBody>
            <a:bodyPr wrap="none">
              <a:spAutoFit/>
            </a:bodyPr>
            <a:lstStyle/>
            <a:p>
              <a:pPr eaLnBrk="0" hangingPunct="0"/>
              <a:r>
                <a:rPr lang="ru-RU" sz="1000">
                  <a:solidFill>
                    <a:srgbClr val="926130"/>
                  </a:solidFill>
                </a:rPr>
                <a:t>Манипуляторы</a:t>
              </a:r>
            </a:p>
          </p:txBody>
        </p:sp>
        <p:pic>
          <p:nvPicPr>
            <p:cNvPr id="164905" name="Picture 70" descr="сканер genius"/>
            <p:cNvPicPr>
              <a:picLocks noChangeAspect="1" noChangeArrowheads="1"/>
            </p:cNvPicPr>
            <p:nvPr/>
          </p:nvPicPr>
          <p:blipFill>
            <a:blip r:embed="rId14"/>
            <a:srcRect/>
            <a:stretch>
              <a:fillRect/>
            </a:stretch>
          </p:blipFill>
          <p:spPr bwMode="auto">
            <a:xfrm>
              <a:off x="3444" y="2746"/>
              <a:ext cx="660" cy="480"/>
            </a:xfrm>
            <a:prstGeom prst="rect">
              <a:avLst/>
            </a:prstGeom>
            <a:noFill/>
            <a:ln w="9525">
              <a:noFill/>
              <a:miter lim="800000"/>
              <a:headEnd/>
              <a:tailEnd/>
            </a:ln>
          </p:spPr>
        </p:pic>
        <p:pic>
          <p:nvPicPr>
            <p:cNvPr id="164906" name="Picture 62" descr="плоттер HP 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059" y="2682"/>
              <a:ext cx="605" cy="605"/>
            </a:xfrm>
            <a:prstGeom prst="rect">
              <a:avLst/>
            </a:prstGeom>
            <a:noFill/>
            <a:ln w="9525">
              <a:noFill/>
              <a:miter lim="800000"/>
              <a:headEnd/>
              <a:tailEnd/>
            </a:ln>
          </p:spPr>
        </p:pic>
        <p:sp>
          <p:nvSpPr>
            <p:cNvPr id="164907" name="Rectangle 93"/>
            <p:cNvSpPr>
              <a:spLocks noChangeArrowheads="1"/>
            </p:cNvSpPr>
            <p:nvPr/>
          </p:nvSpPr>
          <p:spPr bwMode="auto">
            <a:xfrm>
              <a:off x="2072" y="3226"/>
              <a:ext cx="1715" cy="171"/>
            </a:xfrm>
            <a:prstGeom prst="rect">
              <a:avLst/>
            </a:prstGeom>
            <a:noFill/>
            <a:ln w="9525">
              <a:noFill/>
              <a:miter lim="800000"/>
              <a:headEnd/>
              <a:tailEnd/>
            </a:ln>
          </p:spPr>
          <p:txBody>
            <a:bodyPr>
              <a:spAutoFit/>
            </a:bodyPr>
            <a:lstStyle/>
            <a:p>
              <a:pPr eaLnBrk="0" hangingPunct="0">
                <a:spcBef>
                  <a:spcPct val="50000"/>
                </a:spcBef>
              </a:pPr>
              <a:r>
                <a:rPr lang="ru-RU">
                  <a:solidFill>
                    <a:srgbClr val="926130"/>
                  </a:solidFill>
                </a:rPr>
                <a:t>Устройства ввода/вывода</a:t>
              </a:r>
            </a:p>
          </p:txBody>
        </p:sp>
        <p:pic>
          <p:nvPicPr>
            <p:cNvPr id="164908" name="Picture 63" descr="модем"/>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603" y="3056"/>
              <a:ext cx="408" cy="306"/>
            </a:xfrm>
            <a:prstGeom prst="rect">
              <a:avLst/>
            </a:prstGeom>
            <a:noFill/>
            <a:ln w="9525">
              <a:noFill/>
              <a:miter lim="800000"/>
              <a:headEnd/>
              <a:tailEnd/>
            </a:ln>
          </p:spPr>
        </p:pic>
        <p:pic>
          <p:nvPicPr>
            <p:cNvPr id="164909" name="Picture 99" descr="принтер"/>
            <p:cNvPicPr>
              <a:picLocks noChangeAspect="1" noChangeArrowheads="1"/>
            </p:cNvPicPr>
            <p:nvPr/>
          </p:nvPicPr>
          <p:blipFill>
            <a:blip r:embed="rId17">
              <a:clrChange>
                <a:clrFrom>
                  <a:srgbClr val="FFF8FF"/>
                </a:clrFrom>
                <a:clrTo>
                  <a:srgbClr val="FFF8FF">
                    <a:alpha val="0"/>
                  </a:srgbClr>
                </a:clrTo>
              </a:clrChange>
            </a:blip>
            <a:srcRect r="7086"/>
            <a:stretch>
              <a:fillRect/>
            </a:stretch>
          </p:blipFill>
          <p:spPr bwMode="auto">
            <a:xfrm>
              <a:off x="2835" y="2727"/>
              <a:ext cx="590" cy="581"/>
            </a:xfrm>
            <a:prstGeom prst="rect">
              <a:avLst/>
            </a:prstGeom>
            <a:noFill/>
            <a:ln w="9525">
              <a:noFill/>
              <a:miter lim="800000"/>
              <a:headEnd/>
              <a:tailEnd/>
            </a:ln>
          </p:spPr>
        </p:pic>
        <p:sp>
          <p:nvSpPr>
            <p:cNvPr id="164910" name="Text Box 76"/>
            <p:cNvSpPr txBox="1">
              <a:spLocks noChangeArrowheads="1"/>
            </p:cNvSpPr>
            <p:nvPr/>
          </p:nvSpPr>
          <p:spPr bwMode="auto">
            <a:xfrm>
              <a:off x="4830" y="2546"/>
              <a:ext cx="411" cy="224"/>
            </a:xfrm>
            <a:prstGeom prst="rect">
              <a:avLst/>
            </a:prstGeom>
            <a:noFill/>
            <a:ln w="9525">
              <a:noFill/>
              <a:miter lim="800000"/>
              <a:headEnd/>
              <a:tailEnd/>
            </a:ln>
          </p:spPr>
          <p:txBody>
            <a:bodyPr wrap="none">
              <a:spAutoFit/>
            </a:bodyPr>
            <a:lstStyle/>
            <a:p>
              <a:pPr eaLnBrk="0" hangingPunct="0"/>
              <a:r>
                <a:rPr lang="ru-RU" sz="1000">
                  <a:solidFill>
                    <a:srgbClr val="926130"/>
                  </a:solidFill>
                </a:rPr>
                <a:t>Сетевая</a:t>
              </a:r>
            </a:p>
            <a:p>
              <a:pPr eaLnBrk="0" hangingPunct="0"/>
              <a:r>
                <a:rPr lang="ru-RU" sz="1000">
                  <a:solidFill>
                    <a:srgbClr val="926130"/>
                  </a:solidFill>
                </a:rPr>
                <a:t> карта</a:t>
              </a:r>
            </a:p>
          </p:txBody>
        </p:sp>
        <p:pic>
          <p:nvPicPr>
            <p:cNvPr id="164911" name="Picture 102" descr="внешний ЖД"/>
            <p:cNvPicPr>
              <a:picLocks noChangeAspect="1" noChangeArrowheads="1"/>
            </p:cNvPicPr>
            <p:nvPr/>
          </p:nvPicPr>
          <p:blipFill>
            <a:blip r:embed="rId18"/>
            <a:srcRect/>
            <a:stretch>
              <a:fillRect/>
            </a:stretch>
          </p:blipFill>
          <p:spPr bwMode="auto">
            <a:xfrm>
              <a:off x="4558" y="1118"/>
              <a:ext cx="680" cy="475"/>
            </a:xfrm>
            <a:prstGeom prst="rect">
              <a:avLst/>
            </a:prstGeom>
            <a:noFill/>
            <a:ln w="9525">
              <a:noFill/>
              <a:miter lim="800000"/>
              <a:headEnd/>
              <a:tailEnd/>
            </a:ln>
          </p:spPr>
        </p:pic>
        <p:pic>
          <p:nvPicPr>
            <p:cNvPr id="164912" name="Picture 103" descr="flash"/>
            <p:cNvPicPr>
              <a:picLocks noChangeAspect="1" noChangeArrowheads="1"/>
            </p:cNvPicPr>
            <p:nvPr/>
          </p:nvPicPr>
          <p:blipFill>
            <a:blip r:embed="rId19"/>
            <a:srcRect/>
            <a:stretch>
              <a:fillRect/>
            </a:stretch>
          </p:blipFill>
          <p:spPr bwMode="auto">
            <a:xfrm>
              <a:off x="4360" y="1230"/>
              <a:ext cx="353" cy="545"/>
            </a:xfrm>
            <a:prstGeom prst="rect">
              <a:avLst/>
            </a:prstGeom>
            <a:noFill/>
            <a:ln w="9525">
              <a:noFill/>
              <a:miter lim="800000"/>
              <a:headEnd/>
              <a:tailEnd/>
            </a:ln>
          </p:spPr>
        </p:pic>
        <p:sp>
          <p:nvSpPr>
            <p:cNvPr id="164913" name="Text Box 104"/>
            <p:cNvSpPr txBox="1">
              <a:spLocks noChangeArrowheads="1"/>
            </p:cNvSpPr>
            <p:nvPr/>
          </p:nvSpPr>
          <p:spPr bwMode="auto">
            <a:xfrm>
              <a:off x="4104" y="1548"/>
              <a:ext cx="1089" cy="138"/>
            </a:xfrm>
            <a:prstGeom prst="rect">
              <a:avLst/>
            </a:prstGeom>
            <a:noFill/>
            <a:ln w="9525">
              <a:noFill/>
              <a:miter lim="800000"/>
              <a:headEnd/>
              <a:tailEnd/>
            </a:ln>
          </p:spPr>
          <p:txBody>
            <a:bodyPr>
              <a:spAutoFit/>
            </a:bodyPr>
            <a:lstStyle/>
            <a:p>
              <a:pPr algn="ctr" eaLnBrk="0" hangingPunct="0"/>
              <a:r>
                <a:rPr lang="en-US" sz="1000">
                  <a:solidFill>
                    <a:srgbClr val="926130"/>
                  </a:solidFill>
                </a:rPr>
                <a:t>Flash</a:t>
              </a:r>
              <a:r>
                <a:rPr lang="ru-RU" sz="1000">
                  <a:solidFill>
                    <a:srgbClr val="926130"/>
                  </a:solidFill>
                </a:rPr>
                <a:t>-память</a:t>
              </a:r>
            </a:p>
          </p:txBody>
        </p:sp>
        <p:sp>
          <p:nvSpPr>
            <p:cNvPr id="164914" name="Text Box 105"/>
            <p:cNvSpPr txBox="1">
              <a:spLocks noChangeArrowheads="1"/>
            </p:cNvSpPr>
            <p:nvPr/>
          </p:nvSpPr>
          <p:spPr bwMode="auto">
            <a:xfrm>
              <a:off x="4376" y="935"/>
              <a:ext cx="1089" cy="224"/>
            </a:xfrm>
            <a:prstGeom prst="rect">
              <a:avLst/>
            </a:prstGeom>
            <a:noFill/>
            <a:ln w="9525">
              <a:noFill/>
              <a:miter lim="800000"/>
              <a:headEnd/>
              <a:tailEnd/>
            </a:ln>
          </p:spPr>
          <p:txBody>
            <a:bodyPr>
              <a:spAutoFit/>
            </a:bodyPr>
            <a:lstStyle/>
            <a:p>
              <a:pPr algn="ctr" eaLnBrk="0" hangingPunct="0"/>
              <a:r>
                <a:rPr lang="ru-RU" sz="1000">
                  <a:solidFill>
                    <a:srgbClr val="926130"/>
                  </a:solidFill>
                </a:rPr>
                <a:t>Внешний</a:t>
              </a:r>
            </a:p>
            <a:p>
              <a:pPr algn="ctr" eaLnBrk="0" hangingPunct="0"/>
              <a:r>
                <a:rPr lang="ru-RU" sz="1000">
                  <a:solidFill>
                    <a:srgbClr val="926130"/>
                  </a:solidFill>
                </a:rPr>
                <a:t>жесткий диск</a:t>
              </a:r>
            </a:p>
          </p:txBody>
        </p:sp>
        <p:pic>
          <p:nvPicPr>
            <p:cNvPr id="164915" name="Picture 107" descr="hdd_example"/>
            <p:cNvPicPr>
              <a:picLocks noChangeAspect="1" noChangeArrowheads="1"/>
            </p:cNvPicPr>
            <p:nvPr/>
          </p:nvPicPr>
          <p:blipFill>
            <a:blip r:embed="rId20"/>
            <a:srcRect/>
            <a:stretch>
              <a:fillRect/>
            </a:stretch>
          </p:blipFill>
          <p:spPr bwMode="auto">
            <a:xfrm>
              <a:off x="2154" y="1185"/>
              <a:ext cx="748" cy="475"/>
            </a:xfrm>
            <a:prstGeom prst="rect">
              <a:avLst/>
            </a:prstGeom>
            <a:noFill/>
            <a:ln w="9525">
              <a:noFill/>
              <a:miter lim="800000"/>
              <a:headEnd/>
              <a:tailEnd/>
            </a:ln>
          </p:spPr>
        </p:pic>
        <p:sp>
          <p:nvSpPr>
            <p:cNvPr id="164916" name="Text Box 109"/>
            <p:cNvSpPr txBox="1">
              <a:spLocks noChangeArrowheads="1"/>
            </p:cNvSpPr>
            <p:nvPr/>
          </p:nvSpPr>
          <p:spPr bwMode="auto">
            <a:xfrm>
              <a:off x="1247" y="1440"/>
              <a:ext cx="1043" cy="138"/>
            </a:xfrm>
            <a:prstGeom prst="rect">
              <a:avLst/>
            </a:prstGeom>
            <a:noFill/>
            <a:ln w="9525">
              <a:noFill/>
              <a:miter lim="800000"/>
              <a:headEnd/>
              <a:tailEnd/>
            </a:ln>
          </p:spPr>
          <p:txBody>
            <a:bodyPr>
              <a:spAutoFit/>
            </a:bodyPr>
            <a:lstStyle/>
            <a:p>
              <a:pPr algn="ctr" eaLnBrk="0" hangingPunct="0"/>
              <a:r>
                <a:rPr lang="ru-RU" sz="1000">
                  <a:solidFill>
                    <a:srgbClr val="926130"/>
                  </a:solidFill>
                </a:rPr>
                <a:t>Оперативная</a:t>
              </a:r>
            </a:p>
          </p:txBody>
        </p:sp>
        <p:sp>
          <p:nvSpPr>
            <p:cNvPr id="164917" name="Text Box 110"/>
            <p:cNvSpPr txBox="1">
              <a:spLocks noChangeArrowheads="1"/>
            </p:cNvSpPr>
            <p:nvPr/>
          </p:nvSpPr>
          <p:spPr bwMode="auto">
            <a:xfrm>
              <a:off x="883" y="1434"/>
              <a:ext cx="681" cy="224"/>
            </a:xfrm>
            <a:prstGeom prst="rect">
              <a:avLst/>
            </a:prstGeom>
            <a:noFill/>
            <a:ln w="9525">
              <a:noFill/>
              <a:miter lim="800000"/>
              <a:headEnd/>
              <a:tailEnd/>
            </a:ln>
          </p:spPr>
          <p:txBody>
            <a:bodyPr>
              <a:spAutoFit/>
            </a:bodyPr>
            <a:lstStyle/>
            <a:p>
              <a:pPr algn="ctr" eaLnBrk="0" hangingPunct="0"/>
              <a:r>
                <a:rPr lang="ru-RU" sz="1000">
                  <a:solidFill>
                    <a:srgbClr val="926130"/>
                  </a:solidFill>
                </a:rPr>
                <a:t>Постоянная</a:t>
              </a:r>
            </a:p>
            <a:p>
              <a:pPr algn="ctr" eaLnBrk="0" hangingPunct="0"/>
              <a:r>
                <a:rPr lang="ru-RU" sz="1000">
                  <a:solidFill>
                    <a:srgbClr val="926130"/>
                  </a:solidFill>
                </a:rPr>
                <a:t>(</a:t>
              </a:r>
              <a:r>
                <a:rPr lang="en-US" sz="1000">
                  <a:solidFill>
                    <a:srgbClr val="926130"/>
                  </a:solidFill>
                </a:rPr>
                <a:t>BIOS)</a:t>
              </a:r>
              <a:endParaRPr lang="ru-RU" sz="1000">
                <a:solidFill>
                  <a:srgbClr val="926130"/>
                </a:solidFill>
              </a:endParaRPr>
            </a:p>
          </p:txBody>
        </p:sp>
        <p:pic>
          <p:nvPicPr>
            <p:cNvPr id="164918" name="Picture 111" descr="bios copy"/>
            <p:cNvPicPr>
              <a:picLocks noChangeAspect="1" noChangeArrowheads="1"/>
            </p:cNvPicPr>
            <p:nvPr/>
          </p:nvPicPr>
          <p:blipFill>
            <a:blip r:embed="rId21"/>
            <a:srcRect/>
            <a:stretch>
              <a:fillRect/>
            </a:stretch>
          </p:blipFill>
          <p:spPr bwMode="auto">
            <a:xfrm>
              <a:off x="975" y="1140"/>
              <a:ext cx="408" cy="296"/>
            </a:xfrm>
            <a:prstGeom prst="rect">
              <a:avLst/>
            </a:prstGeom>
            <a:noFill/>
            <a:ln w="9525">
              <a:noFill/>
              <a:miter lim="800000"/>
              <a:headEnd/>
              <a:tailEnd/>
            </a:ln>
          </p:spPr>
        </p:pic>
      </p:grpSp>
      <p:sp>
        <p:nvSpPr>
          <p:cNvPr id="115827" name="Rectangle 115">
            <a:hlinkClick r:id="rId22" action="ppaction://hlinksldjump" highlightClick="1"/>
          </p:cNvPr>
          <p:cNvSpPr>
            <a:spLocks noChangeArrowheads="1"/>
          </p:cNvSpPr>
          <p:nvPr/>
        </p:nvSpPr>
        <p:spPr bwMode="auto">
          <a:xfrm>
            <a:off x="1908175" y="692150"/>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Системная шина и модули</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3" descr="33270Мышь A4 BW-35 optical  800dpi PS 2 USB big wheel"/>
          <p:cNvPicPr>
            <a:picLocks noChangeAspect="1" noChangeArrowheads="1"/>
          </p:cNvPicPr>
          <p:nvPr/>
        </p:nvPicPr>
        <p:blipFill>
          <a:blip r:embed="rId2"/>
          <a:srcRect/>
          <a:stretch>
            <a:fillRect/>
          </a:stretch>
        </p:blipFill>
        <p:spPr bwMode="auto">
          <a:xfrm>
            <a:off x="4859338" y="1052513"/>
            <a:ext cx="1655762" cy="1323975"/>
          </a:xfrm>
          <a:prstGeom prst="rect">
            <a:avLst/>
          </a:prstGeom>
          <a:noFill/>
          <a:ln w="9525">
            <a:noFill/>
            <a:miter lim="800000"/>
            <a:headEnd/>
            <a:tailEnd/>
          </a:ln>
        </p:spPr>
      </p:pic>
      <p:sp>
        <p:nvSpPr>
          <p:cNvPr id="184322" name="Text Box 24"/>
          <p:cNvSpPr txBox="1">
            <a:spLocks noChangeArrowheads="1"/>
          </p:cNvSpPr>
          <p:nvPr/>
        </p:nvSpPr>
        <p:spPr bwMode="auto">
          <a:xfrm>
            <a:off x="4643438" y="2708275"/>
            <a:ext cx="2305050" cy="581025"/>
          </a:xfrm>
          <a:prstGeom prst="rect">
            <a:avLst/>
          </a:prstGeom>
          <a:noFill/>
          <a:ln w="9525">
            <a:noFill/>
            <a:miter lim="800000"/>
            <a:headEnd/>
            <a:tailEnd/>
          </a:ln>
        </p:spPr>
        <p:txBody>
          <a:bodyPr>
            <a:spAutoFit/>
          </a:bodyPr>
          <a:lstStyle/>
          <a:p>
            <a:pPr eaLnBrk="0" hangingPunct="0"/>
            <a:r>
              <a:rPr lang="en-US" sz="1600" b="0">
                <a:latin typeface="Times New Roman" pitchFamily="18" charset="0"/>
              </a:rPr>
              <a:t>Мышь A4 BW-35 optical  </a:t>
            </a:r>
            <a:endParaRPr lang="ru-RU" sz="1600" b="0">
              <a:latin typeface="Times New Roman" pitchFamily="18" charset="0"/>
            </a:endParaRPr>
          </a:p>
          <a:p>
            <a:pPr eaLnBrk="0" hangingPunct="0"/>
            <a:r>
              <a:rPr lang="ru-RU" sz="1600" b="0">
                <a:latin typeface="Times New Roman" pitchFamily="18" charset="0"/>
              </a:rPr>
              <a:t>(</a:t>
            </a:r>
            <a:r>
              <a:rPr lang="en-US" sz="1600" b="0">
                <a:latin typeface="Times New Roman" pitchFamily="18" charset="0"/>
              </a:rPr>
              <a:t>800dpi</a:t>
            </a:r>
            <a:r>
              <a:rPr lang="ru-RU" sz="1600" b="0">
                <a:latin typeface="Times New Roman" pitchFamily="18" charset="0"/>
              </a:rPr>
              <a:t>)</a:t>
            </a:r>
          </a:p>
        </p:txBody>
      </p:sp>
      <p:sp>
        <p:nvSpPr>
          <p:cNvPr id="184323" name="Text Box 26"/>
          <p:cNvSpPr txBox="1">
            <a:spLocks noChangeArrowheads="1"/>
          </p:cNvSpPr>
          <p:nvPr/>
        </p:nvSpPr>
        <p:spPr bwMode="auto">
          <a:xfrm>
            <a:off x="4716463" y="5084763"/>
            <a:ext cx="2254250"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Мышь A4 BW-5 optical </a:t>
            </a:r>
          </a:p>
          <a:p>
            <a:pPr eaLnBrk="0" hangingPunct="0"/>
            <a:r>
              <a:rPr lang="ru-RU" sz="1600" b="0">
                <a:latin typeface="Times New Roman" pitchFamily="18" charset="0"/>
              </a:rPr>
              <a:t>(800dpi)</a:t>
            </a:r>
          </a:p>
        </p:txBody>
      </p:sp>
      <p:pic>
        <p:nvPicPr>
          <p:cNvPr id="184324" name="Picture 17" descr="джойстик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34225" y="692150"/>
            <a:ext cx="1398588" cy="1790700"/>
          </a:xfrm>
          <a:prstGeom prst="rect">
            <a:avLst/>
          </a:prstGeom>
          <a:noFill/>
          <a:ln w="9525">
            <a:noFill/>
            <a:miter lim="800000"/>
            <a:headEnd/>
            <a:tailEnd/>
          </a:ln>
        </p:spPr>
      </p:pic>
      <p:pic>
        <p:nvPicPr>
          <p:cNvPr id="184325" name="Picture 28" descr="Руль Logitech MOMO Racing Force RTL (963282-09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48488" y="4746625"/>
            <a:ext cx="2195512" cy="1635125"/>
          </a:xfrm>
          <a:prstGeom prst="rect">
            <a:avLst/>
          </a:prstGeom>
          <a:noFill/>
          <a:ln w="9525">
            <a:noFill/>
            <a:miter lim="800000"/>
            <a:headEnd/>
            <a:tailEnd/>
          </a:ln>
        </p:spPr>
      </p:pic>
      <p:sp>
        <p:nvSpPr>
          <p:cNvPr id="184326" name="Text Box 29"/>
          <p:cNvSpPr txBox="1">
            <a:spLocks noChangeArrowheads="1"/>
          </p:cNvSpPr>
          <p:nvPr/>
        </p:nvSpPr>
        <p:spPr bwMode="auto">
          <a:xfrm>
            <a:off x="7308850" y="6165850"/>
            <a:ext cx="136683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Руль Logitech</a:t>
            </a:r>
          </a:p>
        </p:txBody>
      </p:sp>
      <p:sp>
        <p:nvSpPr>
          <p:cNvPr id="184327" name="Rectangle 31"/>
          <p:cNvSpPr>
            <a:spLocks noChangeArrowheads="1"/>
          </p:cNvSpPr>
          <p:nvPr/>
        </p:nvSpPr>
        <p:spPr bwMode="auto">
          <a:xfrm>
            <a:off x="7451725" y="2852738"/>
            <a:ext cx="116998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Джойстики</a:t>
            </a:r>
          </a:p>
        </p:txBody>
      </p:sp>
      <p:sp>
        <p:nvSpPr>
          <p:cNvPr id="184328" name="Rectangle 32"/>
          <p:cNvSpPr>
            <a:spLocks noChangeArrowheads="1"/>
          </p:cNvSpPr>
          <p:nvPr/>
        </p:nvSpPr>
        <p:spPr bwMode="auto">
          <a:xfrm>
            <a:off x="539750" y="836613"/>
            <a:ext cx="4032250" cy="4664075"/>
          </a:xfrm>
          <a:prstGeom prst="rect">
            <a:avLst/>
          </a:prstGeom>
          <a:noFill/>
          <a:ln w="9525">
            <a:noFill/>
            <a:miter lim="800000"/>
            <a:headEnd/>
            <a:tailEnd/>
          </a:ln>
        </p:spPr>
        <p:txBody>
          <a:bodyPr lIns="92075" tIns="46038" rIns="92075" bIns="46038">
            <a:spAutoFit/>
          </a:bodyPr>
          <a:lstStyle/>
          <a:p>
            <a:pPr algn="just" defTabSz="762000" eaLnBrk="0" hangingPunct="0">
              <a:tabLst>
                <a:tab pos="571500" algn="ctr"/>
                <a:tab pos="1428750" algn="r"/>
              </a:tabLst>
            </a:pPr>
            <a:r>
              <a:rPr lang="ru-RU" sz="2500">
                <a:solidFill>
                  <a:srgbClr val="6B432D"/>
                </a:solidFill>
                <a:latin typeface="Arial" charset="0"/>
              </a:rPr>
              <a:t>Мышь</a:t>
            </a:r>
            <a:r>
              <a:rPr lang="ru-RU" sz="2500" b="0">
                <a:latin typeface="Arial" charset="0"/>
              </a:rPr>
              <a:t>, </a:t>
            </a:r>
            <a:r>
              <a:rPr lang="ru-RU" sz="2500">
                <a:solidFill>
                  <a:srgbClr val="6B432D"/>
                </a:solidFill>
                <a:latin typeface="Arial" charset="0"/>
              </a:rPr>
              <a:t>трекбол</a:t>
            </a:r>
            <a:r>
              <a:rPr lang="ru-RU" sz="2500" b="0">
                <a:latin typeface="Arial" charset="0"/>
              </a:rPr>
              <a:t>, </a:t>
            </a:r>
            <a:r>
              <a:rPr lang="ru-RU" sz="2500">
                <a:solidFill>
                  <a:srgbClr val="6B432D"/>
                </a:solidFill>
                <a:latin typeface="Arial" charset="0"/>
              </a:rPr>
              <a:t>руль</a:t>
            </a:r>
            <a:r>
              <a:rPr lang="ru-RU" sz="2500" b="0">
                <a:latin typeface="Arial" charset="0"/>
              </a:rPr>
              <a:t>, </a:t>
            </a:r>
            <a:r>
              <a:rPr lang="ru-RU" sz="2500">
                <a:solidFill>
                  <a:srgbClr val="6B432D"/>
                </a:solidFill>
                <a:latin typeface="Arial" charset="0"/>
              </a:rPr>
              <a:t>джойстик</a:t>
            </a:r>
            <a:r>
              <a:rPr lang="ru-RU" sz="2500" b="0">
                <a:latin typeface="Arial" charset="0"/>
              </a:rPr>
              <a:t> –  устройства управления объектами на экране монитора.  </a:t>
            </a:r>
          </a:p>
          <a:p>
            <a:pPr algn="just" defTabSz="762000" eaLnBrk="0" hangingPunct="0">
              <a:tabLst>
                <a:tab pos="571500" algn="ctr"/>
                <a:tab pos="1428750" algn="r"/>
              </a:tabLst>
            </a:pPr>
            <a:r>
              <a:rPr lang="ru-RU" sz="2500" b="0">
                <a:latin typeface="Arial" charset="0"/>
              </a:rPr>
              <a:t>В мышках есть оптический датчик, с помощью которого регистрируются перемещения устройства относительно нарисованной координатной сетки. </a:t>
            </a:r>
            <a:endParaRPr lang="ru-RU" sz="2500">
              <a:solidFill>
                <a:srgbClr val="993300"/>
              </a:solidFill>
              <a:latin typeface="Arial" charset="0"/>
            </a:endParaRPr>
          </a:p>
        </p:txBody>
      </p:sp>
      <p:pic>
        <p:nvPicPr>
          <p:cNvPr id="184329" name="Picture 25" descr="Мышь A4 BW-5 optical (800dpi) PS2USB (big wheel) (8 кнопок)"/>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16463" y="3429000"/>
            <a:ext cx="1905000" cy="1428750"/>
          </a:xfrm>
          <a:prstGeom prst="rect">
            <a:avLst/>
          </a:prstGeom>
          <a:noFill/>
          <a:ln w="9525">
            <a:noFill/>
            <a:miter lim="800000"/>
            <a:headEnd/>
            <a:tailEnd/>
          </a:ln>
        </p:spPr>
      </p:pic>
      <p:sp>
        <p:nvSpPr>
          <p:cNvPr id="184330" name="Rectangle 5"/>
          <p:cNvSpPr>
            <a:spLocks noChangeArrowheads="1"/>
          </p:cNvSpPr>
          <p:nvPr/>
        </p:nvSpPr>
        <p:spPr bwMode="auto">
          <a:xfrm>
            <a:off x="395288" y="404813"/>
            <a:ext cx="3960812" cy="390525"/>
          </a:xfrm>
          <a:prstGeom prst="rect">
            <a:avLst/>
          </a:prstGeom>
          <a:noFill/>
          <a:ln w="9525">
            <a:noFill/>
            <a:miter lim="800000"/>
            <a:headEnd/>
            <a:tailEnd/>
          </a:ln>
        </p:spPr>
        <p:txBody>
          <a:bodyPr lIns="92075" tIns="46038" rIns="92075" bIns="46038">
            <a:spAutoFit/>
          </a:bodyPr>
          <a:lstStyle/>
          <a:p>
            <a:pPr algn="just" defTabSz="762000" eaLnBrk="0" hangingPunct="0">
              <a:lnSpc>
                <a:spcPct val="70000"/>
              </a:lnSpc>
              <a:tabLst>
                <a:tab pos="571500" algn="ctr"/>
                <a:tab pos="1428750" algn="r"/>
              </a:tabLst>
            </a:pPr>
            <a:r>
              <a:rPr lang="ru-RU" sz="2800">
                <a:solidFill>
                  <a:srgbClr val="993300"/>
                </a:solidFill>
                <a:latin typeface="Times New Roman" pitchFamily="18" charset="0"/>
              </a:rPr>
              <a:t>	</a:t>
            </a:r>
          </a:p>
        </p:txBody>
      </p:sp>
      <p:pic>
        <p:nvPicPr>
          <p:cNvPr id="184331" name="Picture 16" descr="джойстик"/>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853363" y="1412875"/>
            <a:ext cx="1290637" cy="1600200"/>
          </a:xfrm>
          <a:prstGeom prst="rect">
            <a:avLst/>
          </a:prstGeom>
          <a:noFill/>
          <a:ln w="9525">
            <a:noFill/>
            <a:miter lim="800000"/>
            <a:headEnd/>
            <a:tailEnd/>
          </a:ln>
        </p:spPr>
      </p:pic>
      <p:pic>
        <p:nvPicPr>
          <p:cNvPr id="184332" name="Picture 34" descr="Трекбол Logitech TrackMan Wheel"/>
          <p:cNvPicPr>
            <a:picLocks noChangeAspect="1" noChangeArrowheads="1"/>
          </p:cNvPicPr>
          <p:nvPr/>
        </p:nvPicPr>
        <p:blipFill>
          <a:blip r:embed="rId7">
            <a:clrChange>
              <a:clrFrom>
                <a:srgbClr val="FCFCFC"/>
              </a:clrFrom>
              <a:clrTo>
                <a:srgbClr val="FCFCFC">
                  <a:alpha val="0"/>
                </a:srgbClr>
              </a:clrTo>
            </a:clrChange>
          </a:blip>
          <a:srcRect/>
          <a:stretch>
            <a:fillRect/>
          </a:stretch>
        </p:blipFill>
        <p:spPr bwMode="auto">
          <a:xfrm>
            <a:off x="7239000" y="3141663"/>
            <a:ext cx="1905000" cy="1628775"/>
          </a:xfrm>
          <a:prstGeom prst="rect">
            <a:avLst/>
          </a:prstGeom>
          <a:noFill/>
          <a:ln w="9525">
            <a:noFill/>
            <a:miter lim="800000"/>
            <a:headEnd/>
            <a:tailEnd/>
          </a:ln>
        </p:spPr>
      </p:pic>
      <p:sp>
        <p:nvSpPr>
          <p:cNvPr id="184333" name="Rectangle 35"/>
          <p:cNvSpPr>
            <a:spLocks noChangeArrowheads="1"/>
          </p:cNvSpPr>
          <p:nvPr/>
        </p:nvSpPr>
        <p:spPr bwMode="auto">
          <a:xfrm>
            <a:off x="7380288" y="4627563"/>
            <a:ext cx="16795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Трекбол Logitech</a:t>
            </a:r>
          </a:p>
        </p:txBody>
      </p:sp>
      <p:sp>
        <p:nvSpPr>
          <p:cNvPr id="10278" name="Rectangle 38">
            <a:hlinkClick r:id="rId8" action="ppaction://hlinksldjump" highlightClick="1"/>
          </p:cNvPr>
          <p:cNvSpPr>
            <a:spLocks noChangeArrowheads="1"/>
          </p:cNvSpPr>
          <p:nvPr/>
        </p:nvSpPr>
        <p:spPr bwMode="auto">
          <a:xfrm>
            <a:off x="1042988" y="549275"/>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Манипуляторы</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572000" y="1493838"/>
            <a:ext cx="4032250" cy="1079500"/>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85346" name="Rectangle 15"/>
          <p:cNvSpPr>
            <a:spLocks noChangeArrowheads="1"/>
          </p:cNvSpPr>
          <p:nvPr/>
        </p:nvSpPr>
        <p:spPr bwMode="auto">
          <a:xfrm>
            <a:off x="4716463" y="1420813"/>
            <a:ext cx="3887787" cy="1069975"/>
          </a:xfrm>
          <a:prstGeom prst="rect">
            <a:avLst/>
          </a:prstGeom>
          <a:noFill/>
          <a:ln w="9525">
            <a:noFill/>
            <a:miter lim="800000"/>
            <a:headEnd/>
            <a:tailEnd/>
          </a:ln>
        </p:spPr>
        <p:txBody>
          <a:bodyPr lIns="92075" tIns="46038" rIns="92075" bIns="46038">
            <a:spAutoFit/>
          </a:bodyPr>
          <a:lstStyle/>
          <a:p>
            <a:pPr algn="just" defTabSz="762000" eaLnBrk="0" hangingPunct="0">
              <a:tabLst>
                <a:tab pos="571500" algn="ctr"/>
                <a:tab pos="1428750" algn="r"/>
              </a:tabLst>
            </a:pPr>
            <a:r>
              <a:rPr lang="ru-RU" sz="1600">
                <a:solidFill>
                  <a:srgbClr val="6B432D"/>
                </a:solidFill>
                <a:latin typeface="Times New Roman" pitchFamily="18" charset="0"/>
              </a:rPr>
              <a:t>Мышь </a:t>
            </a:r>
            <a:r>
              <a:rPr lang="ru-RU" sz="1600" b="0">
                <a:latin typeface="Times New Roman" pitchFamily="18" charset="0"/>
              </a:rPr>
              <a:t>можно подключать к портам</a:t>
            </a:r>
            <a:r>
              <a:rPr lang="ru-RU" sz="1600">
                <a:solidFill>
                  <a:srgbClr val="6B432D"/>
                </a:solidFill>
                <a:latin typeface="Times New Roman" pitchFamily="18" charset="0"/>
              </a:rPr>
              <a:t> </a:t>
            </a:r>
            <a:endParaRPr lang="en-US" sz="1600">
              <a:solidFill>
                <a:srgbClr val="6B432D"/>
              </a:solidFill>
              <a:latin typeface="Times New Roman" pitchFamily="18" charset="0"/>
            </a:endParaRPr>
          </a:p>
          <a:p>
            <a:pPr algn="just" defTabSz="762000" eaLnBrk="0" hangingPunct="0">
              <a:tabLst>
                <a:tab pos="571500" algn="ctr"/>
                <a:tab pos="1428750" algn="r"/>
              </a:tabLst>
            </a:pPr>
            <a:r>
              <a:rPr lang="en-US" sz="1600" b="0">
                <a:latin typeface="Times New Roman" pitchFamily="18" charset="0"/>
              </a:rPr>
              <a:t>         </a:t>
            </a:r>
            <a:r>
              <a:rPr lang="en-US" sz="1600">
                <a:solidFill>
                  <a:srgbClr val="6B432D"/>
                </a:solidFill>
                <a:latin typeface="Times New Roman" pitchFamily="18" charset="0"/>
              </a:rPr>
              <a:t>PS/2</a:t>
            </a:r>
            <a:r>
              <a:rPr lang="ru-RU" sz="1600">
                <a:solidFill>
                  <a:srgbClr val="6B432D"/>
                </a:solidFill>
                <a:latin typeface="Times New Roman" pitchFamily="18" charset="0"/>
              </a:rPr>
              <a:t> </a:t>
            </a:r>
            <a:r>
              <a:rPr lang="en-US" sz="1600">
                <a:solidFill>
                  <a:srgbClr val="6B432D"/>
                </a:solidFill>
                <a:latin typeface="Times New Roman" pitchFamily="18" charset="0"/>
              </a:rPr>
              <a:t>           </a:t>
            </a:r>
            <a:r>
              <a:rPr lang="ru-RU" sz="1600" b="0">
                <a:latin typeface="Times New Roman" pitchFamily="18" charset="0"/>
              </a:rPr>
              <a:t>или</a:t>
            </a:r>
            <a:r>
              <a:rPr lang="ru-RU" sz="1600">
                <a:solidFill>
                  <a:srgbClr val="6B432D"/>
                </a:solidFill>
                <a:latin typeface="Times New Roman" pitchFamily="18" charset="0"/>
              </a:rPr>
              <a:t> </a:t>
            </a:r>
            <a:r>
              <a:rPr lang="en-US" sz="1600">
                <a:solidFill>
                  <a:srgbClr val="6B432D"/>
                </a:solidFill>
                <a:latin typeface="Times New Roman" pitchFamily="18" charset="0"/>
              </a:rPr>
              <a:t>USB</a:t>
            </a:r>
            <a:r>
              <a:rPr lang="ru-RU" sz="1600">
                <a:solidFill>
                  <a:srgbClr val="6B432D"/>
                </a:solidFill>
                <a:latin typeface="Times New Roman" pitchFamily="18" charset="0"/>
              </a:rPr>
              <a:t>.  </a:t>
            </a:r>
            <a:endParaRPr lang="en-US" sz="1600">
              <a:solidFill>
                <a:srgbClr val="6B432D"/>
              </a:solidFill>
              <a:latin typeface="Times New Roman" pitchFamily="18" charset="0"/>
            </a:endParaRPr>
          </a:p>
          <a:p>
            <a:pPr algn="just" defTabSz="762000" eaLnBrk="0" hangingPunct="0">
              <a:tabLst>
                <a:tab pos="571500" algn="ctr"/>
                <a:tab pos="1428750" algn="r"/>
              </a:tabLst>
            </a:pPr>
            <a:r>
              <a:rPr lang="ru-RU" sz="1600" b="0">
                <a:latin typeface="Times New Roman" pitchFamily="18" charset="0"/>
              </a:rPr>
              <a:t>Для подключения к любому из этих портов есть специальные переходники</a:t>
            </a:r>
            <a:r>
              <a:rPr lang="ru-RU" sz="1600">
                <a:solidFill>
                  <a:srgbClr val="6B432D"/>
                </a:solidFill>
                <a:latin typeface="Times New Roman" pitchFamily="18" charset="0"/>
              </a:rPr>
              <a:t>.</a:t>
            </a:r>
            <a:endParaRPr lang="ru-RU" sz="1000">
              <a:solidFill>
                <a:srgbClr val="993300"/>
              </a:solidFill>
              <a:latin typeface="Times New Roman" pitchFamily="18" charset="0"/>
            </a:endParaRPr>
          </a:p>
        </p:txBody>
      </p:sp>
      <p:sp>
        <p:nvSpPr>
          <p:cNvPr id="185347" name="Rectangle 17"/>
          <p:cNvSpPr>
            <a:spLocks noChangeArrowheads="1"/>
          </p:cNvSpPr>
          <p:nvPr/>
        </p:nvSpPr>
        <p:spPr bwMode="auto">
          <a:xfrm>
            <a:off x="395288" y="404813"/>
            <a:ext cx="3960812" cy="390525"/>
          </a:xfrm>
          <a:prstGeom prst="rect">
            <a:avLst/>
          </a:prstGeom>
          <a:noFill/>
          <a:ln w="9525">
            <a:noFill/>
            <a:miter lim="800000"/>
            <a:headEnd/>
            <a:tailEnd/>
          </a:ln>
        </p:spPr>
        <p:txBody>
          <a:bodyPr lIns="92075" tIns="46038" rIns="92075" bIns="46038">
            <a:spAutoFit/>
          </a:bodyPr>
          <a:lstStyle/>
          <a:p>
            <a:pPr algn="just" defTabSz="762000" eaLnBrk="0" hangingPunct="0">
              <a:lnSpc>
                <a:spcPct val="70000"/>
              </a:lnSpc>
              <a:tabLst>
                <a:tab pos="571500" algn="ctr"/>
                <a:tab pos="1428750" algn="r"/>
              </a:tabLst>
            </a:pPr>
            <a:r>
              <a:rPr lang="ru-RU" sz="2800">
                <a:solidFill>
                  <a:srgbClr val="993300"/>
                </a:solidFill>
                <a:latin typeface="Times New Roman" pitchFamily="18" charset="0"/>
              </a:rPr>
              <a:t>	</a:t>
            </a:r>
          </a:p>
        </p:txBody>
      </p:sp>
      <p:pic>
        <p:nvPicPr>
          <p:cNvPr id="185348" name="Picture 22" descr="задняя панель сист блока"/>
          <p:cNvPicPr>
            <a:picLocks noChangeAspect="1" noChangeArrowheads="1"/>
          </p:cNvPicPr>
          <p:nvPr/>
        </p:nvPicPr>
        <p:blipFill>
          <a:blip r:embed="rId3">
            <a:lum bright="12000" contrast="18000"/>
          </a:blip>
          <a:srcRect/>
          <a:stretch>
            <a:fillRect/>
          </a:stretch>
        </p:blipFill>
        <p:spPr bwMode="auto">
          <a:xfrm>
            <a:off x="323850" y="1412875"/>
            <a:ext cx="4391025" cy="4191000"/>
          </a:xfrm>
          <a:prstGeom prst="rect">
            <a:avLst/>
          </a:prstGeom>
          <a:noFill/>
          <a:ln w="9525">
            <a:noFill/>
            <a:miter lim="800000"/>
            <a:headEnd/>
            <a:tailEnd/>
          </a:ln>
        </p:spPr>
      </p:pic>
      <p:sp>
        <p:nvSpPr>
          <p:cNvPr id="147485" name="Oval 29"/>
          <p:cNvSpPr>
            <a:spLocks noChangeArrowheads="1"/>
          </p:cNvSpPr>
          <p:nvPr/>
        </p:nvSpPr>
        <p:spPr bwMode="auto">
          <a:xfrm>
            <a:off x="5940425" y="17002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147486" name="Oval 30"/>
          <p:cNvSpPr>
            <a:spLocks noChangeArrowheads="1"/>
          </p:cNvSpPr>
          <p:nvPr/>
        </p:nvSpPr>
        <p:spPr bwMode="auto">
          <a:xfrm>
            <a:off x="4859338" y="17002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47489" name="Oval 33"/>
          <p:cNvSpPr>
            <a:spLocks noChangeArrowheads="1"/>
          </p:cNvSpPr>
          <p:nvPr/>
        </p:nvSpPr>
        <p:spPr bwMode="auto">
          <a:xfrm>
            <a:off x="1692275" y="156527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47490" name="Oval 34"/>
          <p:cNvSpPr>
            <a:spLocks noChangeArrowheads="1"/>
          </p:cNvSpPr>
          <p:nvPr/>
        </p:nvSpPr>
        <p:spPr bwMode="auto">
          <a:xfrm>
            <a:off x="611188" y="19256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pic>
        <p:nvPicPr>
          <p:cNvPr id="147491" name="per.avi">
            <a:hlinkClick r:id="" action="ppaction://media"/>
          </p:cNvPr>
          <p:cNvPicPr>
            <a:picLocks noRot="1" noChangeAspect="1" noChangeArrowheads="1"/>
          </p:cNvPicPr>
          <p:nvPr>
            <a:videoFile r:link="rId1"/>
          </p:nvPr>
        </p:nvPicPr>
        <p:blipFill>
          <a:blip r:embed="rId4"/>
          <a:srcRect/>
          <a:stretch>
            <a:fillRect/>
          </a:stretch>
        </p:blipFill>
        <p:spPr bwMode="auto">
          <a:xfrm>
            <a:off x="4787900" y="2714625"/>
            <a:ext cx="3816350" cy="2852738"/>
          </a:xfrm>
          <a:prstGeom prst="rect">
            <a:avLst/>
          </a:prstGeom>
          <a:noFill/>
          <a:ln w="9525">
            <a:noFill/>
            <a:miter lim="800000"/>
            <a:headEnd/>
            <a:tailEnd/>
          </a:ln>
        </p:spPr>
      </p:pic>
      <p:sp>
        <p:nvSpPr>
          <p:cNvPr id="147496" name="Rectangle 40"/>
          <p:cNvSpPr>
            <a:spLocks noChangeArrowheads="1"/>
          </p:cNvSpPr>
          <p:nvPr/>
        </p:nvSpPr>
        <p:spPr bwMode="auto">
          <a:xfrm>
            <a:off x="4716463" y="5734050"/>
            <a:ext cx="3889375" cy="792163"/>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Tree>
  </p:cSld>
  <p:clrMapOvr>
    <a:masterClrMapping/>
  </p:clrMapOvr>
  <p:transition spd="med"/>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47491"/>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4"/>
          <p:cNvSpPr txBox="1">
            <a:spLocks noChangeArrowheads="1"/>
          </p:cNvSpPr>
          <p:nvPr/>
        </p:nvSpPr>
        <p:spPr bwMode="auto">
          <a:xfrm>
            <a:off x="611188" y="981075"/>
            <a:ext cx="5689600" cy="5273675"/>
          </a:xfrm>
          <a:prstGeom prst="rect">
            <a:avLst/>
          </a:prstGeom>
          <a:noFill/>
          <a:ln w="9525">
            <a:noFill/>
            <a:miter lim="800000"/>
            <a:headEnd/>
            <a:tailEnd/>
          </a:ln>
        </p:spPr>
        <p:txBody>
          <a:bodyPr>
            <a:spAutoFit/>
          </a:bodyPr>
          <a:lstStyle/>
          <a:p>
            <a:pPr algn="just" defTabSz="666750" eaLnBrk="0" hangingPunct="0"/>
            <a:r>
              <a:rPr lang="ru-RU" sz="2000">
                <a:solidFill>
                  <a:srgbClr val="6B432D"/>
                </a:solidFill>
                <a:latin typeface="Arial" charset="0"/>
              </a:rPr>
              <a:t>Монитор</a:t>
            </a:r>
            <a:r>
              <a:rPr lang="ru-RU" sz="2000" b="0">
                <a:latin typeface="Arial" charset="0"/>
              </a:rPr>
              <a:t> – основное устройство  отображения  информации, которая хранится в памяти видеокарты. </a:t>
            </a:r>
          </a:p>
          <a:p>
            <a:pPr algn="just" defTabSz="666750" eaLnBrk="0" hangingPunct="0"/>
            <a:endParaRPr lang="ru-RU" sz="2000" b="0">
              <a:latin typeface="Arial" charset="0"/>
            </a:endParaRPr>
          </a:p>
          <a:p>
            <a:pPr algn="just" defTabSz="666750" eaLnBrk="0" hangingPunct="0">
              <a:buFontTx/>
              <a:buChar char="•"/>
            </a:pPr>
            <a:r>
              <a:rPr lang="ru-RU" sz="2000" b="0">
                <a:latin typeface="Arial" charset="0"/>
              </a:rPr>
              <a:t>      жидкокристаллические мониторы (</a:t>
            </a:r>
            <a:r>
              <a:rPr lang="en-US" sz="2000" b="0">
                <a:latin typeface="Arial" charset="0"/>
              </a:rPr>
              <a:t>LSD </a:t>
            </a:r>
            <a:r>
              <a:rPr lang="ru-RU" sz="2000" b="0">
                <a:latin typeface="Arial" charset="0"/>
              </a:rPr>
              <a:t>– </a:t>
            </a:r>
            <a:r>
              <a:rPr lang="en-US" sz="2000" b="0">
                <a:latin typeface="Arial" charset="0"/>
              </a:rPr>
              <a:t>Liquid Crystal Display). </a:t>
            </a:r>
            <a:r>
              <a:rPr lang="ru-RU" sz="2000" b="0">
                <a:latin typeface="Arial" charset="0"/>
              </a:rPr>
              <a:t>Экран такого монитора состоит из двух стеклянных пластин, между которыми находится масса, содержащая жидкие кристаллы. Принцип работы основан на том, что молекулы жидких кристаллов под воздействием электрического поля меняют свою ориентацию и изменяют свойства проходящего через них светового луча.</a:t>
            </a:r>
          </a:p>
          <a:p>
            <a:pPr algn="just" defTabSz="666750" eaLnBrk="0" hangingPunct="0"/>
            <a:r>
              <a:rPr lang="ru-RU" sz="2000" b="0">
                <a:latin typeface="Arial" charset="0"/>
              </a:rPr>
              <a:t>При выборе мониторов следует обращать особое внимание  на его характеристики, т.к. низкое качество мониторов может негативно сказаться на зрении.</a:t>
            </a:r>
          </a:p>
        </p:txBody>
      </p:sp>
      <p:pic>
        <p:nvPicPr>
          <p:cNvPr id="186370" name="Picture 14" descr="LG Монитор 17  LG TFT L1720B"/>
          <p:cNvPicPr>
            <a:picLocks noChangeAspect="1" noChangeArrowheads="1"/>
          </p:cNvPicPr>
          <p:nvPr/>
        </p:nvPicPr>
        <p:blipFill>
          <a:blip r:embed="rId2"/>
          <a:srcRect/>
          <a:stretch>
            <a:fillRect/>
          </a:stretch>
        </p:blipFill>
        <p:spPr bwMode="auto">
          <a:xfrm>
            <a:off x="6372225" y="2060575"/>
            <a:ext cx="2325688" cy="2325688"/>
          </a:xfrm>
          <a:prstGeom prst="rect">
            <a:avLst/>
          </a:prstGeom>
          <a:noFill/>
          <a:ln w="9525">
            <a:noFill/>
            <a:miter lim="800000"/>
            <a:headEnd/>
            <a:tailEnd/>
          </a:ln>
        </p:spPr>
      </p:pic>
      <p:sp>
        <p:nvSpPr>
          <p:cNvPr id="186371" name="Rectangle 15"/>
          <p:cNvSpPr>
            <a:spLocks noChangeArrowheads="1"/>
          </p:cNvSpPr>
          <p:nvPr/>
        </p:nvSpPr>
        <p:spPr bwMode="auto">
          <a:xfrm>
            <a:off x="6804025" y="4508500"/>
            <a:ext cx="1689100"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LG Монитор 17</a:t>
            </a:r>
            <a:r>
              <a:rPr lang="en-US" sz="1600" b="0">
                <a:latin typeface="Times New Roman" pitchFamily="18" charset="0"/>
              </a:rPr>
              <a:t>’’</a:t>
            </a:r>
            <a:endParaRPr lang="ru-RU" sz="1600" b="0">
              <a:latin typeface="Times New Roman" pitchFamily="18" charset="0"/>
            </a:endParaRPr>
          </a:p>
        </p:txBody>
      </p:sp>
      <p:sp>
        <p:nvSpPr>
          <p:cNvPr id="30738" name="Rectangle 18">
            <a:hlinkClick r:id="rId3" action="ppaction://hlinksldjump" highlightClick="1"/>
          </p:cNvPr>
          <p:cNvSpPr>
            <a:spLocks noChangeArrowheads="1"/>
          </p:cNvSpPr>
          <p:nvPr/>
        </p:nvSpPr>
        <p:spPr bwMode="auto">
          <a:xfrm>
            <a:off x="1116013" y="404813"/>
            <a:ext cx="3095625" cy="360362"/>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Монитор</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4"/>
          <p:cNvSpPr txBox="1">
            <a:spLocks noChangeArrowheads="1"/>
          </p:cNvSpPr>
          <p:nvPr/>
        </p:nvSpPr>
        <p:spPr bwMode="auto">
          <a:xfrm>
            <a:off x="468313" y="765175"/>
            <a:ext cx="6046787" cy="3714750"/>
          </a:xfrm>
          <a:prstGeom prst="rect">
            <a:avLst/>
          </a:prstGeom>
          <a:noFill/>
          <a:ln w="9525">
            <a:noFill/>
            <a:miter lim="800000"/>
            <a:headEnd/>
            <a:tailEnd/>
          </a:ln>
        </p:spPr>
        <p:txBody>
          <a:bodyPr>
            <a:spAutoFit/>
          </a:bodyPr>
          <a:lstStyle/>
          <a:p>
            <a:pPr algn="just" eaLnBrk="0" hangingPunct="0">
              <a:tabLst>
                <a:tab pos="571500" algn="l"/>
              </a:tabLst>
            </a:pPr>
            <a:r>
              <a:rPr lang="ru-RU" sz="1700">
                <a:solidFill>
                  <a:srgbClr val="6B432D"/>
                </a:solidFill>
                <a:latin typeface="Arial" charset="0"/>
              </a:rPr>
              <a:t>Принтер</a:t>
            </a:r>
            <a:r>
              <a:rPr lang="en-US" sz="1700" b="0">
                <a:solidFill>
                  <a:srgbClr val="895639"/>
                </a:solidFill>
                <a:latin typeface="Arial" charset="0"/>
              </a:rPr>
              <a:t> </a:t>
            </a:r>
            <a:r>
              <a:rPr lang="ru-RU" sz="1700" b="0">
                <a:latin typeface="Arial" charset="0"/>
              </a:rPr>
              <a:t>–</a:t>
            </a:r>
            <a:r>
              <a:rPr lang="en-US" sz="1700" b="0">
                <a:solidFill>
                  <a:srgbClr val="800000"/>
                </a:solidFill>
                <a:latin typeface="Arial" charset="0"/>
              </a:rPr>
              <a:t> </a:t>
            </a:r>
            <a:r>
              <a:rPr lang="ru-RU" sz="1700" b="0">
                <a:latin typeface="Arial" charset="0"/>
              </a:rPr>
              <a:t>устройство для вывода на бумагу текстов и графических изображений.</a:t>
            </a:r>
          </a:p>
          <a:p>
            <a:pPr algn="just" eaLnBrk="0" hangingPunct="0">
              <a:tabLst>
                <a:tab pos="571500" algn="l"/>
              </a:tabLst>
            </a:pPr>
            <a:r>
              <a:rPr lang="ru-RU" sz="1700" b="0">
                <a:latin typeface="Arial" charset="0"/>
              </a:rPr>
              <a:t>Современные типы принтеров:</a:t>
            </a:r>
          </a:p>
          <a:p>
            <a:pPr marL="571500" lvl="3" indent="285750" algn="just" eaLnBrk="0" hangingPunct="0">
              <a:buFontTx/>
              <a:buChar char="•"/>
              <a:tabLst>
                <a:tab pos="571500" algn="l"/>
              </a:tabLst>
            </a:pPr>
            <a:r>
              <a:rPr lang="ru-RU" sz="1700" b="0">
                <a:latin typeface="Arial" charset="0"/>
              </a:rPr>
              <a:t>струйные принтеры (средние цены, качество  </a:t>
            </a:r>
          </a:p>
          <a:p>
            <a:pPr marL="571500" lvl="3" indent="285750" eaLnBrk="0" hangingPunct="0">
              <a:tabLst>
                <a:tab pos="571500" algn="l"/>
              </a:tabLst>
            </a:pPr>
            <a:r>
              <a:rPr lang="ru-RU" sz="1700" b="0">
                <a:latin typeface="Arial" charset="0"/>
              </a:rPr>
              <a:t>печати высокое, скорость печати около    	 </a:t>
            </a:r>
          </a:p>
          <a:p>
            <a:pPr marL="571500" lvl="3" indent="285750" eaLnBrk="0" hangingPunct="0">
              <a:tabLst>
                <a:tab pos="571500" algn="l"/>
              </a:tabLst>
            </a:pPr>
            <a:r>
              <a:rPr lang="ru-RU" sz="1700" b="0">
                <a:latin typeface="Arial" charset="0"/>
              </a:rPr>
              <a:t>1</a:t>
            </a:r>
            <a:r>
              <a:rPr lang="en-US" sz="1700" b="0">
                <a:latin typeface="Arial" charset="0"/>
              </a:rPr>
              <a:t>0 </a:t>
            </a:r>
            <a:r>
              <a:rPr lang="ru-RU" sz="1700" b="0">
                <a:latin typeface="Arial" charset="0"/>
              </a:rPr>
              <a:t>страниц/мин., цветные и монохромные), </a:t>
            </a:r>
          </a:p>
          <a:p>
            <a:pPr marL="571500" lvl="3" indent="285750" eaLnBrk="0" hangingPunct="0">
              <a:tabLst>
                <a:tab pos="571500" algn="l"/>
              </a:tabLst>
            </a:pPr>
            <a:r>
              <a:rPr lang="ru-RU" sz="1700" b="0">
                <a:latin typeface="Arial" charset="0"/>
              </a:rPr>
              <a:t>заправляются картриджами с жидкими чернилами;</a:t>
            </a:r>
          </a:p>
          <a:p>
            <a:pPr marL="571500" lvl="3" indent="285750" algn="just" eaLnBrk="0" hangingPunct="0">
              <a:buFontTx/>
              <a:buChar char="•"/>
              <a:tabLst>
                <a:tab pos="571500" algn="l"/>
              </a:tabLst>
            </a:pPr>
            <a:r>
              <a:rPr lang="ru-RU" sz="1700" b="0">
                <a:latin typeface="Arial" charset="0"/>
              </a:rPr>
              <a:t>лазерные принтеры (высокие цены, качество  </a:t>
            </a:r>
          </a:p>
          <a:p>
            <a:pPr marL="571500" lvl="3" indent="285750" algn="just" eaLnBrk="0" hangingPunct="0">
              <a:tabLst>
                <a:tab pos="571500" algn="l"/>
              </a:tabLst>
            </a:pPr>
            <a:r>
              <a:rPr lang="ru-RU" sz="1700" b="0">
                <a:latin typeface="Arial" charset="0"/>
              </a:rPr>
              <a:t>печати высокое, скорость печати </a:t>
            </a:r>
          </a:p>
          <a:p>
            <a:pPr marL="571500" lvl="3" indent="285750" algn="just" eaLnBrk="0" hangingPunct="0">
              <a:tabLst>
                <a:tab pos="571500" algn="l"/>
              </a:tabLst>
            </a:pPr>
            <a:r>
              <a:rPr lang="ru-RU" sz="1700" b="0">
                <a:latin typeface="Arial" charset="0"/>
              </a:rPr>
              <a:t>4–15 страниц</a:t>
            </a:r>
            <a:r>
              <a:rPr lang="en-US" sz="1700" b="0">
                <a:latin typeface="Arial" charset="0"/>
              </a:rPr>
              <a:t>/</a:t>
            </a:r>
            <a:r>
              <a:rPr lang="ru-RU" sz="1700" b="0">
                <a:latin typeface="Arial" charset="0"/>
              </a:rPr>
              <a:t>мин.,  цветные и монохромные), </a:t>
            </a:r>
          </a:p>
          <a:p>
            <a:pPr marL="571500" lvl="3" indent="285750" algn="just" eaLnBrk="0" hangingPunct="0">
              <a:tabLst>
                <a:tab pos="571500" algn="l"/>
              </a:tabLst>
            </a:pPr>
            <a:r>
              <a:rPr lang="ru-RU" sz="1700" b="0">
                <a:latin typeface="Arial" charset="0"/>
              </a:rPr>
              <a:t>заправляются картриджами с красящим порошком. </a:t>
            </a:r>
          </a:p>
          <a:p>
            <a:pPr marL="571500" lvl="3" indent="285750" algn="just" eaLnBrk="0" hangingPunct="0">
              <a:tabLst>
                <a:tab pos="571500" algn="l"/>
              </a:tabLst>
            </a:pPr>
            <a:endParaRPr lang="ru-RU" sz="1700" b="0">
              <a:latin typeface="Arial" charset="0"/>
            </a:endParaRPr>
          </a:p>
        </p:txBody>
      </p:sp>
      <p:sp>
        <p:nvSpPr>
          <p:cNvPr id="187394" name="Text Box 9"/>
          <p:cNvSpPr txBox="1">
            <a:spLocks noChangeArrowheads="1"/>
          </p:cNvSpPr>
          <p:nvPr/>
        </p:nvSpPr>
        <p:spPr bwMode="auto">
          <a:xfrm>
            <a:off x="-684213" y="4149725"/>
            <a:ext cx="7416801" cy="825500"/>
          </a:xfrm>
          <a:prstGeom prst="rect">
            <a:avLst/>
          </a:prstGeom>
          <a:noFill/>
          <a:ln w="9525">
            <a:noFill/>
            <a:miter lim="800000"/>
            <a:headEnd/>
            <a:tailEnd/>
          </a:ln>
        </p:spPr>
        <p:txBody>
          <a:bodyPr>
            <a:spAutoFit/>
          </a:bodyPr>
          <a:lstStyle/>
          <a:p>
            <a:pPr lvl="3" algn="just" eaLnBrk="0" hangingPunct="0"/>
            <a:r>
              <a:rPr lang="ru-RU" sz="1600">
                <a:solidFill>
                  <a:srgbClr val="6B432D"/>
                </a:solidFill>
                <a:latin typeface="Arial" charset="0"/>
              </a:rPr>
              <a:t>Графопостроитель</a:t>
            </a:r>
            <a:r>
              <a:rPr lang="ru-RU">
                <a:solidFill>
                  <a:srgbClr val="993300"/>
                </a:solidFill>
                <a:latin typeface="Arial" charset="0"/>
              </a:rPr>
              <a:t> </a:t>
            </a:r>
            <a:r>
              <a:rPr lang="ru-RU" sz="1600" b="0">
                <a:latin typeface="Arial" charset="0"/>
              </a:rPr>
              <a:t>(плоттер) – устройство для вывода на бумагу чертежей, плакатов. Обычный плоттер использует листы форматом А1. Скорость печати  примерно 4 лист/час.</a:t>
            </a:r>
          </a:p>
        </p:txBody>
      </p:sp>
      <p:pic>
        <p:nvPicPr>
          <p:cNvPr id="187395" name="Picture 10" descr="las-printer"/>
          <p:cNvPicPr>
            <a:picLocks noChangeAspect="1" noChangeArrowheads="1"/>
          </p:cNvPicPr>
          <p:nvPr/>
        </p:nvPicPr>
        <p:blipFill>
          <a:blip r:embed="rId2"/>
          <a:srcRect/>
          <a:stretch>
            <a:fillRect/>
          </a:stretch>
        </p:blipFill>
        <p:spPr bwMode="auto">
          <a:xfrm>
            <a:off x="115888" y="4929188"/>
            <a:ext cx="1360487" cy="1595437"/>
          </a:xfrm>
          <a:prstGeom prst="rect">
            <a:avLst/>
          </a:prstGeom>
          <a:noFill/>
          <a:ln w="9525">
            <a:noFill/>
            <a:miter lim="800000"/>
            <a:headEnd/>
            <a:tailEnd/>
          </a:ln>
        </p:spPr>
      </p:pic>
      <p:pic>
        <p:nvPicPr>
          <p:cNvPr id="187396" name="Picture 11" descr="tkprinter"/>
          <p:cNvPicPr>
            <a:picLocks noChangeAspect="1" noChangeArrowheads="1"/>
          </p:cNvPicPr>
          <p:nvPr/>
        </p:nvPicPr>
        <p:blipFill>
          <a:blip r:embed="rId3"/>
          <a:srcRect/>
          <a:stretch>
            <a:fillRect/>
          </a:stretch>
        </p:blipFill>
        <p:spPr bwMode="auto">
          <a:xfrm>
            <a:off x="2627313" y="4941888"/>
            <a:ext cx="1524000" cy="1371600"/>
          </a:xfrm>
          <a:prstGeom prst="rect">
            <a:avLst/>
          </a:prstGeom>
          <a:noFill/>
          <a:ln w="9525">
            <a:noFill/>
            <a:miter lim="800000"/>
            <a:headEnd/>
            <a:tailEnd/>
          </a:ln>
        </p:spPr>
      </p:pic>
      <p:sp>
        <p:nvSpPr>
          <p:cNvPr id="187397" name="Rectangle 13"/>
          <p:cNvSpPr>
            <a:spLocks noChangeArrowheads="1"/>
          </p:cNvSpPr>
          <p:nvPr/>
        </p:nvSpPr>
        <p:spPr bwMode="auto">
          <a:xfrm>
            <a:off x="1187450" y="6165850"/>
            <a:ext cx="19208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Лазерные принтеры</a:t>
            </a:r>
          </a:p>
        </p:txBody>
      </p:sp>
      <p:pic>
        <p:nvPicPr>
          <p:cNvPr id="187398" name="Picture 15" descr="epson"/>
          <p:cNvPicPr>
            <a:picLocks noChangeAspect="1" noChangeArrowheads="1"/>
          </p:cNvPicPr>
          <p:nvPr/>
        </p:nvPicPr>
        <p:blipFill>
          <a:blip r:embed="rId4"/>
          <a:srcRect/>
          <a:stretch>
            <a:fillRect/>
          </a:stretch>
        </p:blipFill>
        <p:spPr bwMode="auto">
          <a:xfrm>
            <a:off x="4067175" y="4937125"/>
            <a:ext cx="1800225" cy="1731963"/>
          </a:xfrm>
          <a:prstGeom prst="rect">
            <a:avLst/>
          </a:prstGeom>
          <a:noFill/>
          <a:ln w="9525">
            <a:noFill/>
            <a:miter lim="800000"/>
            <a:headEnd/>
            <a:tailEnd/>
          </a:ln>
        </p:spPr>
      </p:pic>
      <p:pic>
        <p:nvPicPr>
          <p:cNvPr id="187399" name="Picture 19" descr="HP-printer"/>
          <p:cNvPicPr>
            <a:picLocks noChangeAspect="1" noChangeArrowheads="1" noCrop="1"/>
          </p:cNvPicPr>
          <p:nvPr/>
        </p:nvPicPr>
        <p:blipFill>
          <a:blip r:embed="rId5"/>
          <a:srcRect/>
          <a:stretch>
            <a:fillRect/>
          </a:stretch>
        </p:blipFill>
        <p:spPr bwMode="auto">
          <a:xfrm>
            <a:off x="6804025" y="4149725"/>
            <a:ext cx="2178050" cy="2208213"/>
          </a:xfrm>
          <a:prstGeom prst="rect">
            <a:avLst/>
          </a:prstGeom>
          <a:noFill/>
          <a:ln w="9525">
            <a:noFill/>
            <a:miter lim="800000"/>
            <a:headEnd/>
            <a:tailEnd/>
          </a:ln>
        </p:spPr>
      </p:pic>
      <p:sp>
        <p:nvSpPr>
          <p:cNvPr id="187400" name="Rectangle 16"/>
          <p:cNvSpPr>
            <a:spLocks noChangeArrowheads="1"/>
          </p:cNvSpPr>
          <p:nvPr/>
        </p:nvSpPr>
        <p:spPr bwMode="auto">
          <a:xfrm>
            <a:off x="5795963" y="6165850"/>
            <a:ext cx="1955800"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Струйные принтеры</a:t>
            </a:r>
          </a:p>
        </p:txBody>
      </p:sp>
      <p:pic>
        <p:nvPicPr>
          <p:cNvPr id="187401" name="Picture 20" descr="Плоттер HP DesignJet 500P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16688" y="1341438"/>
            <a:ext cx="2319337" cy="2592387"/>
          </a:xfrm>
          <a:prstGeom prst="rect">
            <a:avLst/>
          </a:prstGeom>
          <a:noFill/>
          <a:ln w="9525">
            <a:noFill/>
            <a:miter lim="800000"/>
            <a:headEnd/>
            <a:tailEnd/>
          </a:ln>
        </p:spPr>
      </p:pic>
      <p:pic>
        <p:nvPicPr>
          <p:cNvPr id="187402" name="Picture 21" descr="cartrid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403350" y="4797425"/>
            <a:ext cx="1366838" cy="1074738"/>
          </a:xfrm>
          <a:prstGeom prst="rect">
            <a:avLst/>
          </a:prstGeom>
          <a:noFill/>
          <a:ln w="9525">
            <a:noFill/>
            <a:miter lim="800000"/>
            <a:headEnd/>
            <a:tailEnd/>
          </a:ln>
        </p:spPr>
      </p:pic>
      <p:sp>
        <p:nvSpPr>
          <p:cNvPr id="187403" name="Rectangle 22"/>
          <p:cNvSpPr>
            <a:spLocks noChangeArrowheads="1"/>
          </p:cNvSpPr>
          <p:nvPr/>
        </p:nvSpPr>
        <p:spPr bwMode="auto">
          <a:xfrm>
            <a:off x="1619250" y="5734050"/>
            <a:ext cx="101758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картридж</a:t>
            </a:r>
          </a:p>
        </p:txBody>
      </p:sp>
      <p:pic>
        <p:nvPicPr>
          <p:cNvPr id="187404" name="Picture 23" descr="картридж"/>
          <p:cNvPicPr>
            <a:picLocks noChangeAspect="1" noChangeArrowheads="1"/>
          </p:cNvPicPr>
          <p:nvPr/>
        </p:nvPicPr>
        <p:blipFill>
          <a:blip r:embed="rId8"/>
          <a:srcRect/>
          <a:stretch>
            <a:fillRect/>
          </a:stretch>
        </p:blipFill>
        <p:spPr bwMode="auto">
          <a:xfrm>
            <a:off x="5940425" y="4873625"/>
            <a:ext cx="792163" cy="642938"/>
          </a:xfrm>
          <a:prstGeom prst="rect">
            <a:avLst/>
          </a:prstGeom>
          <a:noFill/>
          <a:ln w="9525">
            <a:noFill/>
            <a:miter lim="800000"/>
            <a:headEnd/>
            <a:tailEnd/>
          </a:ln>
        </p:spPr>
      </p:pic>
      <p:sp>
        <p:nvSpPr>
          <p:cNvPr id="187405" name="Rectangle 24"/>
          <p:cNvSpPr>
            <a:spLocks noChangeArrowheads="1"/>
          </p:cNvSpPr>
          <p:nvPr/>
        </p:nvSpPr>
        <p:spPr bwMode="auto">
          <a:xfrm>
            <a:off x="5867400" y="5468938"/>
            <a:ext cx="101758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картридж</a:t>
            </a:r>
          </a:p>
        </p:txBody>
      </p:sp>
      <p:sp>
        <p:nvSpPr>
          <p:cNvPr id="187406" name="Rectangle 14"/>
          <p:cNvSpPr>
            <a:spLocks noChangeArrowheads="1"/>
          </p:cNvSpPr>
          <p:nvPr/>
        </p:nvSpPr>
        <p:spPr bwMode="auto">
          <a:xfrm>
            <a:off x="7164388" y="3789363"/>
            <a:ext cx="903287"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Плоттер</a:t>
            </a:r>
          </a:p>
        </p:txBody>
      </p:sp>
      <p:sp>
        <p:nvSpPr>
          <p:cNvPr id="94233" name="Rectangle 25">
            <a:hlinkClick r:id="rId9" action="ppaction://hlinksldjump" highlightClick="1"/>
          </p:cNvPr>
          <p:cNvSpPr>
            <a:spLocks noChangeArrowheads="1"/>
          </p:cNvSpPr>
          <p:nvPr/>
        </p:nvSpPr>
        <p:spPr bwMode="auto">
          <a:xfrm>
            <a:off x="2627313" y="44450"/>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Принтеры</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2"/>
          <p:cNvSpPr txBox="1">
            <a:spLocks noChangeArrowheads="1"/>
          </p:cNvSpPr>
          <p:nvPr/>
        </p:nvSpPr>
        <p:spPr bwMode="auto">
          <a:xfrm>
            <a:off x="539750" y="765175"/>
            <a:ext cx="5903913" cy="2981325"/>
          </a:xfrm>
          <a:prstGeom prst="rect">
            <a:avLst/>
          </a:prstGeom>
          <a:noFill/>
          <a:ln w="9525">
            <a:noFill/>
            <a:miter lim="800000"/>
            <a:headEnd/>
            <a:tailEnd/>
          </a:ln>
        </p:spPr>
        <p:txBody>
          <a:bodyPr>
            <a:spAutoFit/>
          </a:bodyPr>
          <a:lstStyle/>
          <a:p>
            <a:pPr algn="just" eaLnBrk="0" hangingPunct="0">
              <a:tabLst>
                <a:tab pos="3524250" algn="l"/>
                <a:tab pos="3905250" algn="l"/>
              </a:tabLst>
            </a:pPr>
            <a:r>
              <a:rPr lang="ru-RU" sz="1900">
                <a:solidFill>
                  <a:srgbClr val="6B432D"/>
                </a:solidFill>
                <a:latin typeface="Arial" charset="0"/>
              </a:rPr>
              <a:t>Сканер</a:t>
            </a:r>
            <a:r>
              <a:rPr lang="ru-RU" sz="1900" b="0" noProof="1">
                <a:latin typeface="Arial" charset="0"/>
              </a:rPr>
              <a:t> </a:t>
            </a:r>
            <a:r>
              <a:rPr lang="ru-RU" sz="1900" b="0">
                <a:latin typeface="Arial" charset="0"/>
              </a:rPr>
              <a:t>– это устройство ввода цветного и черно-белого изображения с бумаги, пленки и т.п. Сканер последовательно преобразует оптический сигнал, получаемый при сканировании изображения световым лучом, в электрический, а затем в цифровой код.. Размеры сканируемых изображений зависят от размера сканера и могут достигать размеров большого чертежного листа (А0). Специальная слайд-приставка позволяет сканировать слайды и негативные пленки. </a:t>
            </a:r>
          </a:p>
        </p:txBody>
      </p:sp>
      <p:pic>
        <p:nvPicPr>
          <p:cNvPr id="188418" name="Picture 10" descr="Сканер HP ScanJet 2400"/>
          <p:cNvPicPr>
            <a:picLocks noChangeAspect="1" noChangeArrowheads="1"/>
          </p:cNvPicPr>
          <p:nvPr/>
        </p:nvPicPr>
        <p:blipFill>
          <a:blip r:embed="rId2"/>
          <a:srcRect/>
          <a:stretch>
            <a:fillRect/>
          </a:stretch>
        </p:blipFill>
        <p:spPr bwMode="auto">
          <a:xfrm>
            <a:off x="611188" y="3716338"/>
            <a:ext cx="2255837" cy="2520950"/>
          </a:xfrm>
          <a:prstGeom prst="rect">
            <a:avLst/>
          </a:prstGeom>
          <a:noFill/>
          <a:ln w="9525">
            <a:noFill/>
            <a:miter lim="800000"/>
            <a:headEnd/>
            <a:tailEnd/>
          </a:ln>
        </p:spPr>
      </p:pic>
      <p:sp>
        <p:nvSpPr>
          <p:cNvPr id="188419" name="Rectangle 11"/>
          <p:cNvSpPr>
            <a:spLocks noChangeArrowheads="1"/>
          </p:cNvSpPr>
          <p:nvPr/>
        </p:nvSpPr>
        <p:spPr bwMode="auto">
          <a:xfrm>
            <a:off x="539750" y="6092825"/>
            <a:ext cx="224948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Сканер HP ScanJet 2400</a:t>
            </a:r>
          </a:p>
        </p:txBody>
      </p:sp>
      <p:pic>
        <p:nvPicPr>
          <p:cNvPr id="188420" name="Picture 12" descr="Сканер Epson Perfection 1270"/>
          <p:cNvPicPr>
            <a:picLocks noChangeAspect="1" noChangeArrowheads="1"/>
          </p:cNvPicPr>
          <p:nvPr/>
        </p:nvPicPr>
        <p:blipFill>
          <a:blip r:embed="rId3"/>
          <a:srcRect/>
          <a:stretch>
            <a:fillRect/>
          </a:stretch>
        </p:blipFill>
        <p:spPr bwMode="auto">
          <a:xfrm>
            <a:off x="3348038" y="4076700"/>
            <a:ext cx="2303462" cy="2079625"/>
          </a:xfrm>
          <a:prstGeom prst="rect">
            <a:avLst/>
          </a:prstGeom>
          <a:noFill/>
          <a:ln w="9525">
            <a:noFill/>
            <a:miter lim="800000"/>
            <a:headEnd/>
            <a:tailEnd/>
          </a:ln>
        </p:spPr>
      </p:pic>
      <p:sp>
        <p:nvSpPr>
          <p:cNvPr id="188421" name="Rectangle 13"/>
          <p:cNvSpPr>
            <a:spLocks noChangeArrowheads="1"/>
          </p:cNvSpPr>
          <p:nvPr/>
        </p:nvSpPr>
        <p:spPr bwMode="auto">
          <a:xfrm>
            <a:off x="2987675" y="6092825"/>
            <a:ext cx="27146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Сканер Epson Perfection 1270</a:t>
            </a:r>
          </a:p>
        </p:txBody>
      </p:sp>
      <p:pic>
        <p:nvPicPr>
          <p:cNvPr id="188422" name="Picture 14" descr="Сканер BENQ 5250C"/>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16688" y="1052513"/>
            <a:ext cx="2305050" cy="1844675"/>
          </a:xfrm>
          <a:prstGeom prst="rect">
            <a:avLst/>
          </a:prstGeom>
          <a:noFill/>
          <a:ln w="9525">
            <a:noFill/>
            <a:miter lim="800000"/>
            <a:headEnd/>
            <a:tailEnd/>
          </a:ln>
        </p:spPr>
      </p:pic>
      <p:sp>
        <p:nvSpPr>
          <p:cNvPr id="188423" name="Rectangle 15"/>
          <p:cNvSpPr>
            <a:spLocks noChangeArrowheads="1"/>
          </p:cNvSpPr>
          <p:nvPr/>
        </p:nvSpPr>
        <p:spPr bwMode="auto">
          <a:xfrm>
            <a:off x="6516688" y="2781300"/>
            <a:ext cx="20034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Сканер BENQ 5250C</a:t>
            </a:r>
          </a:p>
        </p:txBody>
      </p:sp>
      <p:pic>
        <p:nvPicPr>
          <p:cNvPr id="188424" name="Picture 16" descr="Сканер Mustek Bear Paw 2400 CU"/>
          <p:cNvPicPr>
            <a:picLocks noChangeAspect="1" noChangeArrowheads="1"/>
          </p:cNvPicPr>
          <p:nvPr/>
        </p:nvPicPr>
        <p:blipFill>
          <a:blip r:embed="rId5"/>
          <a:srcRect/>
          <a:stretch>
            <a:fillRect/>
          </a:stretch>
        </p:blipFill>
        <p:spPr bwMode="auto">
          <a:xfrm>
            <a:off x="6011863" y="4581525"/>
            <a:ext cx="2586037" cy="1433513"/>
          </a:xfrm>
          <a:prstGeom prst="rect">
            <a:avLst/>
          </a:prstGeom>
          <a:noFill/>
          <a:ln w="9525">
            <a:noFill/>
            <a:miter lim="800000"/>
            <a:headEnd/>
            <a:tailEnd/>
          </a:ln>
        </p:spPr>
      </p:pic>
      <p:sp>
        <p:nvSpPr>
          <p:cNvPr id="188425" name="Rectangle 17"/>
          <p:cNvSpPr>
            <a:spLocks noChangeArrowheads="1"/>
          </p:cNvSpPr>
          <p:nvPr/>
        </p:nvSpPr>
        <p:spPr bwMode="auto">
          <a:xfrm>
            <a:off x="5724525" y="6092825"/>
            <a:ext cx="30956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Сканер Mustek Bear Paw 2400 CU</a:t>
            </a:r>
          </a:p>
        </p:txBody>
      </p:sp>
      <p:sp>
        <p:nvSpPr>
          <p:cNvPr id="93202" name="Rectangle 18">
            <a:hlinkClick r:id="rId6" action="ppaction://hlinksldjump" highlightClick="1"/>
          </p:cNvPr>
          <p:cNvSpPr>
            <a:spLocks noChangeArrowheads="1"/>
          </p:cNvSpPr>
          <p:nvPr/>
        </p:nvSpPr>
        <p:spPr bwMode="auto">
          <a:xfrm>
            <a:off x="1187450" y="404813"/>
            <a:ext cx="3095625" cy="360362"/>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Сканеры</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3" descr="колонки"/>
          <p:cNvPicPr>
            <a:picLocks noChangeAspect="1" noChangeArrowheads="1"/>
          </p:cNvPicPr>
          <p:nvPr/>
        </p:nvPicPr>
        <p:blipFill>
          <a:blip r:embed="rId2"/>
          <a:srcRect/>
          <a:stretch>
            <a:fillRect/>
          </a:stretch>
        </p:blipFill>
        <p:spPr bwMode="auto">
          <a:xfrm>
            <a:off x="5795963" y="3933825"/>
            <a:ext cx="1866900" cy="1844675"/>
          </a:xfrm>
          <a:prstGeom prst="rect">
            <a:avLst/>
          </a:prstGeom>
          <a:noFill/>
          <a:ln w="9525">
            <a:noFill/>
            <a:miter lim="800000"/>
            <a:headEnd/>
            <a:tailEnd/>
          </a:ln>
        </p:spPr>
      </p:pic>
      <p:sp>
        <p:nvSpPr>
          <p:cNvPr id="189442" name="Rectangle 4"/>
          <p:cNvSpPr>
            <a:spLocks noChangeArrowheads="1"/>
          </p:cNvSpPr>
          <p:nvPr/>
        </p:nvSpPr>
        <p:spPr bwMode="auto">
          <a:xfrm>
            <a:off x="611188" y="981075"/>
            <a:ext cx="5113337" cy="2289175"/>
          </a:xfrm>
          <a:prstGeom prst="rect">
            <a:avLst/>
          </a:prstGeom>
          <a:noFill/>
          <a:ln w="9525">
            <a:noFill/>
            <a:miter lim="800000"/>
            <a:headEnd/>
            <a:tailEnd/>
          </a:ln>
        </p:spPr>
        <p:txBody>
          <a:bodyPr lIns="92075" tIns="46038" rIns="92075" bIns="46038">
            <a:spAutoFit/>
          </a:bodyPr>
          <a:lstStyle/>
          <a:p>
            <a:pPr algn="just" defTabSz="762000" eaLnBrk="0" hangingPunct="0">
              <a:tabLst>
                <a:tab pos="571500" algn="ctr"/>
                <a:tab pos="1428750" algn="r"/>
              </a:tabLst>
            </a:pPr>
            <a:r>
              <a:rPr lang="ru-RU" sz="1800">
                <a:solidFill>
                  <a:srgbClr val="6B432D"/>
                </a:solidFill>
                <a:latin typeface="Arial" charset="0"/>
              </a:rPr>
              <a:t>Звуковая карта</a:t>
            </a:r>
            <a:r>
              <a:rPr lang="ru-RU" sz="1800" b="0">
                <a:latin typeface="Arial" charset="0"/>
              </a:rPr>
              <a:t> (саундбластер) – устройство для преобразования цифровой информации  на  дисках  и компакт-дисках  в  звуки. К выходу саундбластера подключают микрофон, наушники, колонки. Современные материнские платы имеют встроенные звуковые карты.</a:t>
            </a:r>
          </a:p>
          <a:p>
            <a:pPr marL="577850" lvl="3" algn="just" defTabSz="762000" eaLnBrk="0" hangingPunct="0">
              <a:tabLst>
                <a:tab pos="571500" algn="ctr"/>
                <a:tab pos="1428750" algn="r"/>
              </a:tabLst>
            </a:pPr>
            <a:r>
              <a:rPr lang="ru-RU" sz="1800" b="0">
                <a:latin typeface="Arial" charset="0"/>
              </a:rPr>
              <a:t>                   </a:t>
            </a:r>
          </a:p>
        </p:txBody>
      </p:sp>
      <p:pic>
        <p:nvPicPr>
          <p:cNvPr id="189443" name="Picture 15" descr="Creative Aud2 SB0400 Value bulk"/>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47813" y="4292600"/>
            <a:ext cx="2689225" cy="2017713"/>
          </a:xfrm>
          <a:prstGeom prst="rect">
            <a:avLst/>
          </a:prstGeom>
          <a:noFill/>
          <a:ln w="9525">
            <a:noFill/>
            <a:miter lim="800000"/>
            <a:headEnd/>
            <a:tailEnd/>
          </a:ln>
        </p:spPr>
      </p:pic>
      <p:sp>
        <p:nvSpPr>
          <p:cNvPr id="189444" name="Text Box 16"/>
          <p:cNvSpPr txBox="1">
            <a:spLocks noChangeArrowheads="1"/>
          </p:cNvSpPr>
          <p:nvPr/>
        </p:nvSpPr>
        <p:spPr bwMode="auto">
          <a:xfrm>
            <a:off x="1692275" y="6237288"/>
            <a:ext cx="2341563" cy="336550"/>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Creative Audigy2 SB0400</a:t>
            </a:r>
            <a:endParaRPr lang="ru-RU" sz="1600" b="0">
              <a:latin typeface="Times New Roman" pitchFamily="18" charset="0"/>
            </a:endParaRPr>
          </a:p>
        </p:txBody>
      </p:sp>
      <p:pic>
        <p:nvPicPr>
          <p:cNvPr id="189445" name="Picture 17" descr="X-Fi_XtremeMusic_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19250" y="2708275"/>
            <a:ext cx="2900363" cy="1906588"/>
          </a:xfrm>
          <a:prstGeom prst="rect">
            <a:avLst/>
          </a:prstGeom>
          <a:noFill/>
          <a:ln w="9525">
            <a:noFill/>
            <a:miter lim="800000"/>
            <a:headEnd/>
            <a:tailEnd/>
          </a:ln>
        </p:spPr>
      </p:pic>
      <p:pic>
        <p:nvPicPr>
          <p:cNvPr id="189446" name="Picture 18" descr="Колонки Creative I-Trigue L3500 RTL"/>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56325" y="692150"/>
            <a:ext cx="2540000" cy="2540000"/>
          </a:xfrm>
          <a:prstGeom prst="rect">
            <a:avLst/>
          </a:prstGeom>
          <a:noFill/>
          <a:ln w="9525">
            <a:noFill/>
            <a:miter lim="800000"/>
            <a:headEnd/>
            <a:tailEnd/>
          </a:ln>
        </p:spPr>
      </p:pic>
      <p:sp>
        <p:nvSpPr>
          <p:cNvPr id="189447" name="Text Box 21"/>
          <p:cNvSpPr txBox="1">
            <a:spLocks noChangeArrowheads="1"/>
          </p:cNvSpPr>
          <p:nvPr/>
        </p:nvSpPr>
        <p:spPr bwMode="auto">
          <a:xfrm>
            <a:off x="6156325" y="6092825"/>
            <a:ext cx="94138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Колонки</a:t>
            </a:r>
          </a:p>
        </p:txBody>
      </p:sp>
      <p:sp>
        <p:nvSpPr>
          <p:cNvPr id="126999" name="Rectangle 23">
            <a:hlinkClick r:id="rId6" action="ppaction://hlinksldjump" highlightClick="1"/>
          </p:cNvPr>
          <p:cNvSpPr>
            <a:spLocks noChangeArrowheads="1"/>
          </p:cNvSpPr>
          <p:nvPr/>
        </p:nvSpPr>
        <p:spPr bwMode="auto">
          <a:xfrm>
            <a:off x="1403350" y="476250"/>
            <a:ext cx="3095625" cy="360363"/>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Другие устройства</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5"/>
          <p:cNvSpPr>
            <a:spLocks noChangeArrowheads="1"/>
          </p:cNvSpPr>
          <p:nvPr/>
        </p:nvSpPr>
        <p:spPr bwMode="auto">
          <a:xfrm>
            <a:off x="1258888" y="5734050"/>
            <a:ext cx="3959225" cy="581025"/>
          </a:xfrm>
          <a:prstGeom prst="rect">
            <a:avLst/>
          </a:prstGeom>
          <a:noFill/>
          <a:ln w="9525">
            <a:noFill/>
            <a:miter lim="800000"/>
            <a:headEnd/>
            <a:tailEnd/>
          </a:ln>
        </p:spPr>
        <p:txBody>
          <a:bodyPr>
            <a:spAutoFit/>
          </a:bodyPr>
          <a:lstStyle/>
          <a:p>
            <a:pPr eaLnBrk="0" hangingPunct="0"/>
            <a:r>
              <a:rPr lang="ru-RU" sz="1600">
                <a:solidFill>
                  <a:srgbClr val="6B432D"/>
                </a:solidFill>
                <a:latin typeface="Times New Roman" pitchFamily="18" charset="0"/>
              </a:rPr>
              <a:t>Подключение микрофона и наушников</a:t>
            </a:r>
          </a:p>
          <a:p>
            <a:pPr eaLnBrk="0" hangingPunct="0"/>
            <a:r>
              <a:rPr lang="ru-RU" sz="1600">
                <a:solidFill>
                  <a:srgbClr val="6B432D"/>
                </a:solidFill>
                <a:latin typeface="Times New Roman" pitchFamily="18" charset="0"/>
              </a:rPr>
              <a:t>к выходам звуковой карты.</a:t>
            </a:r>
          </a:p>
        </p:txBody>
      </p:sp>
      <p:pic>
        <p:nvPicPr>
          <p:cNvPr id="190466" name="Picture 14" descr="наушники"/>
          <p:cNvPicPr>
            <a:picLocks noChangeAspect="1" noChangeArrowheads="1"/>
          </p:cNvPicPr>
          <p:nvPr/>
        </p:nvPicPr>
        <p:blipFill>
          <a:blip r:embed="rId3"/>
          <a:srcRect/>
          <a:stretch>
            <a:fillRect/>
          </a:stretch>
        </p:blipFill>
        <p:spPr bwMode="auto">
          <a:xfrm>
            <a:off x="5651500" y="2492375"/>
            <a:ext cx="3095625" cy="2470150"/>
          </a:xfrm>
          <a:prstGeom prst="rect">
            <a:avLst/>
          </a:prstGeom>
          <a:noFill/>
          <a:ln w="9525">
            <a:noFill/>
            <a:miter lim="800000"/>
            <a:headEnd/>
            <a:tailEnd/>
          </a:ln>
        </p:spPr>
      </p:pic>
      <p:sp>
        <p:nvSpPr>
          <p:cNvPr id="190467" name="Text Box 15"/>
          <p:cNvSpPr txBox="1">
            <a:spLocks noChangeArrowheads="1"/>
          </p:cNvSpPr>
          <p:nvPr/>
        </p:nvSpPr>
        <p:spPr bwMode="auto">
          <a:xfrm>
            <a:off x="6156325" y="5373688"/>
            <a:ext cx="22002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Наушники и микрофон</a:t>
            </a:r>
          </a:p>
        </p:txBody>
      </p:sp>
      <p:pic>
        <p:nvPicPr>
          <p:cNvPr id="145425" name="microfvoice.mpg">
            <a:hlinkClick r:id="" action="ppaction://media"/>
          </p:cNvPr>
          <p:cNvPicPr>
            <a:picLocks noRot="1" noChangeAspect="1" noChangeArrowheads="1"/>
          </p:cNvPicPr>
          <p:nvPr>
            <a:videoFile r:link="rId1"/>
          </p:nvPr>
        </p:nvPicPr>
        <p:blipFill>
          <a:blip r:embed="rId4"/>
          <a:srcRect/>
          <a:stretch>
            <a:fillRect/>
          </a:stretch>
        </p:blipFill>
        <p:spPr bwMode="auto">
          <a:xfrm>
            <a:off x="611188" y="2276475"/>
            <a:ext cx="4895850" cy="3263900"/>
          </a:xfrm>
          <a:prstGeom prst="rect">
            <a:avLst/>
          </a:prstGeom>
          <a:noFill/>
          <a:ln w="9525">
            <a:noFill/>
            <a:miter lim="800000"/>
            <a:headEnd/>
            <a:tailEnd/>
          </a:ln>
        </p:spPr>
      </p:pic>
      <p:sp>
        <p:nvSpPr>
          <p:cNvPr id="145426" name="Rectangle 18"/>
          <p:cNvSpPr>
            <a:spLocks noChangeArrowheads="1"/>
          </p:cNvSpPr>
          <p:nvPr/>
        </p:nvSpPr>
        <p:spPr bwMode="auto">
          <a:xfrm>
            <a:off x="611188" y="1123950"/>
            <a:ext cx="6769100" cy="792163"/>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90470" name="Rectangle 19"/>
          <p:cNvSpPr>
            <a:spLocks noChangeArrowheads="1"/>
          </p:cNvSpPr>
          <p:nvPr/>
        </p:nvSpPr>
        <p:spPr bwMode="auto">
          <a:xfrm>
            <a:off x="827088" y="1195388"/>
            <a:ext cx="6265862" cy="701675"/>
          </a:xfrm>
          <a:prstGeom prst="rect">
            <a:avLst/>
          </a:prstGeom>
          <a:noFill/>
          <a:ln w="9525">
            <a:noFill/>
            <a:miter lim="800000"/>
            <a:headEnd/>
            <a:tailEnd/>
          </a:ln>
        </p:spPr>
        <p:txBody>
          <a:bodyPr lIns="92075" tIns="46038" rIns="92075" bIns="46038">
            <a:spAutoFit/>
          </a:bodyPr>
          <a:lstStyle/>
          <a:p>
            <a:pPr algn="just" defTabSz="762000" eaLnBrk="0" hangingPunct="0">
              <a:tabLst>
                <a:tab pos="571500" algn="ctr"/>
                <a:tab pos="1428750" algn="r"/>
              </a:tabLst>
            </a:pPr>
            <a:r>
              <a:rPr lang="ru-RU" sz="2000" b="0">
                <a:latin typeface="Arial" charset="0"/>
              </a:rPr>
              <a:t>Для облегчения подключения разъемы для микрофона и для наушников имеют разные цвета.</a:t>
            </a:r>
            <a:r>
              <a:rPr lang="ru-RU" sz="2000">
                <a:solidFill>
                  <a:srgbClr val="6B432D"/>
                </a:solidFill>
                <a:latin typeface="Arial" charset="0"/>
              </a:rPr>
              <a:t> </a:t>
            </a:r>
            <a:endParaRPr lang="ru-RU" sz="2000" b="0">
              <a:latin typeface="Arial" charset="0"/>
            </a:endParaRPr>
          </a:p>
        </p:txBody>
      </p:sp>
    </p:spTree>
  </p:cSld>
  <p:clrMapOvr>
    <a:masterClrMapping/>
  </p:clrMapOvr>
  <p:transition spd="med"/>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4542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5" descr="tv-tuner1"/>
          <p:cNvPicPr>
            <a:picLocks noChangeAspect="1" noChangeArrowheads="1"/>
          </p:cNvPicPr>
          <p:nvPr/>
        </p:nvPicPr>
        <p:blipFill>
          <a:blip r:embed="rId2">
            <a:clrChange>
              <a:clrFrom>
                <a:srgbClr val="FFFFFF"/>
              </a:clrFrom>
              <a:clrTo>
                <a:srgbClr val="FFFFFF">
                  <a:alpha val="0"/>
                </a:srgbClr>
              </a:clrTo>
            </a:clrChange>
          </a:blip>
          <a:srcRect b="7639"/>
          <a:stretch>
            <a:fillRect/>
          </a:stretch>
        </p:blipFill>
        <p:spPr bwMode="auto">
          <a:xfrm rot="-1481458">
            <a:off x="468313" y="3141663"/>
            <a:ext cx="3429000" cy="3167062"/>
          </a:xfrm>
          <a:prstGeom prst="rect">
            <a:avLst/>
          </a:prstGeom>
          <a:noFill/>
          <a:ln w="9525">
            <a:noFill/>
            <a:miter lim="800000"/>
            <a:headEnd/>
            <a:tailEnd/>
          </a:ln>
        </p:spPr>
      </p:pic>
      <p:sp>
        <p:nvSpPr>
          <p:cNvPr id="191490" name="Rectangle 3"/>
          <p:cNvSpPr>
            <a:spLocks noChangeArrowheads="1"/>
          </p:cNvSpPr>
          <p:nvPr/>
        </p:nvSpPr>
        <p:spPr bwMode="auto">
          <a:xfrm>
            <a:off x="827088" y="820738"/>
            <a:ext cx="4681537" cy="2530475"/>
          </a:xfrm>
          <a:prstGeom prst="rect">
            <a:avLst/>
          </a:prstGeom>
          <a:noFill/>
          <a:ln w="9525">
            <a:noFill/>
            <a:miter lim="800000"/>
            <a:headEnd/>
            <a:tailEnd/>
          </a:ln>
        </p:spPr>
        <p:txBody>
          <a:bodyPr lIns="92075" tIns="46038" rIns="92075" bIns="46038">
            <a:spAutoFit/>
          </a:bodyPr>
          <a:lstStyle/>
          <a:p>
            <a:pPr algn="just" defTabSz="762000" eaLnBrk="0" hangingPunct="0">
              <a:tabLst>
                <a:tab pos="571500" algn="ctr"/>
                <a:tab pos="1428750" algn="r"/>
              </a:tabLst>
            </a:pPr>
            <a:r>
              <a:rPr lang="en-US" sz="2000">
                <a:solidFill>
                  <a:srgbClr val="6B432D"/>
                </a:solidFill>
                <a:latin typeface="Arial" charset="0"/>
              </a:rPr>
              <a:t>T</a:t>
            </a:r>
            <a:r>
              <a:rPr lang="ru-RU" sz="2000">
                <a:solidFill>
                  <a:srgbClr val="6B432D"/>
                </a:solidFill>
                <a:latin typeface="Arial" charset="0"/>
              </a:rPr>
              <a:t>В-тюнер</a:t>
            </a:r>
            <a:r>
              <a:rPr lang="en-US" sz="2000">
                <a:solidFill>
                  <a:srgbClr val="6B432D"/>
                </a:solidFill>
                <a:latin typeface="Arial" charset="0"/>
              </a:rPr>
              <a:t> (tv-tuner)</a:t>
            </a:r>
            <a:r>
              <a:rPr lang="ru-RU" sz="2000" b="0">
                <a:solidFill>
                  <a:srgbClr val="895639"/>
                </a:solidFill>
                <a:latin typeface="Arial" charset="0"/>
              </a:rPr>
              <a:t> </a:t>
            </a:r>
            <a:r>
              <a:rPr lang="ru-RU" sz="2000">
                <a:solidFill>
                  <a:srgbClr val="6B432D"/>
                </a:solidFill>
                <a:latin typeface="Arial" charset="0"/>
              </a:rPr>
              <a:t>–</a:t>
            </a:r>
            <a:r>
              <a:rPr lang="ru-RU" sz="2000" b="0">
                <a:latin typeface="Arial" charset="0"/>
              </a:rPr>
              <a:t> специальная плата, которая позволяет просматривать телевизионные передачи на компьютере (в полноэкранном режиме или нормальном (в окне, занимающем часть экрана), если подключить антенну к её входу. </a:t>
            </a:r>
          </a:p>
        </p:txBody>
      </p:sp>
      <p:sp>
        <p:nvSpPr>
          <p:cNvPr id="191491" name="Rectangle 14"/>
          <p:cNvSpPr>
            <a:spLocks noChangeArrowheads="1"/>
          </p:cNvSpPr>
          <p:nvPr/>
        </p:nvSpPr>
        <p:spPr bwMode="auto">
          <a:xfrm>
            <a:off x="3492500" y="5805488"/>
            <a:ext cx="1254125" cy="396875"/>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T</a:t>
            </a:r>
            <a:r>
              <a:rPr lang="ru-RU" sz="1600" b="0">
                <a:latin typeface="Times New Roman" pitchFamily="18" charset="0"/>
              </a:rPr>
              <a:t>В-тюнеры</a:t>
            </a:r>
            <a:r>
              <a:rPr lang="ru-RU" sz="2000" b="0">
                <a:solidFill>
                  <a:srgbClr val="895639"/>
                </a:solidFill>
                <a:latin typeface="Times New Roman" pitchFamily="18" charset="0"/>
              </a:rPr>
              <a:t> </a:t>
            </a:r>
          </a:p>
        </p:txBody>
      </p:sp>
      <p:pic>
        <p:nvPicPr>
          <p:cNvPr id="191492" name="Picture 16" descr="tv-tuner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24525" y="908050"/>
            <a:ext cx="2913063" cy="2913063"/>
          </a:xfrm>
          <a:prstGeom prst="rect">
            <a:avLst/>
          </a:prstGeom>
          <a:noFill/>
          <a:ln w="9525">
            <a:noFill/>
            <a:miter lim="800000"/>
            <a:headEnd/>
            <a:tailEnd/>
          </a:ln>
        </p:spPr>
      </p:pic>
      <p:pic>
        <p:nvPicPr>
          <p:cNvPr id="191493" name="Picture 17" descr="tv-tuner"/>
          <p:cNvPicPr>
            <a:picLocks noChangeAspect="1" noChangeArrowheads="1"/>
          </p:cNvPicPr>
          <p:nvPr/>
        </p:nvPicPr>
        <p:blipFill>
          <a:blip r:embed="rId4">
            <a:clrChange>
              <a:clrFrom>
                <a:srgbClr val="FFFFFF"/>
              </a:clrFrom>
              <a:clrTo>
                <a:srgbClr val="FFFFFF">
                  <a:alpha val="0"/>
                </a:srgbClr>
              </a:clrTo>
            </a:clrChange>
          </a:blip>
          <a:srcRect b="4692"/>
          <a:stretch>
            <a:fillRect/>
          </a:stretch>
        </p:blipFill>
        <p:spPr bwMode="auto">
          <a:xfrm rot="-932722">
            <a:off x="4716463" y="3429000"/>
            <a:ext cx="3378200" cy="27447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6"/>
          <p:cNvSpPr txBox="1">
            <a:spLocks noChangeArrowheads="1"/>
          </p:cNvSpPr>
          <p:nvPr/>
        </p:nvSpPr>
        <p:spPr bwMode="auto">
          <a:xfrm>
            <a:off x="611188" y="908050"/>
            <a:ext cx="5113337" cy="4781550"/>
          </a:xfrm>
          <a:prstGeom prst="rect">
            <a:avLst/>
          </a:prstGeom>
          <a:noFill/>
          <a:ln w="9525">
            <a:noFill/>
            <a:miter lim="800000"/>
            <a:headEnd/>
            <a:tailEnd/>
          </a:ln>
        </p:spPr>
        <p:txBody>
          <a:bodyPr>
            <a:spAutoFit/>
          </a:bodyPr>
          <a:lstStyle/>
          <a:p>
            <a:pPr algn="just" eaLnBrk="0" hangingPunct="0">
              <a:tabLst>
                <a:tab pos="571500" algn="r"/>
                <a:tab pos="666750" algn="r"/>
                <a:tab pos="4191000" algn="l"/>
              </a:tabLst>
            </a:pPr>
            <a:r>
              <a:rPr lang="ru-RU" sz="2200" b="0">
                <a:latin typeface="Arial" charset="0"/>
              </a:rPr>
              <a:t>Локальной компьютерной сетью называют комплекс аппаратно-программных средств, позволяющих обмениваться информацией между отдельными</a:t>
            </a:r>
            <a:r>
              <a:rPr lang="ru-RU" sz="2200" b="0" noProof="1">
                <a:latin typeface="Arial" charset="0"/>
              </a:rPr>
              <a:t>        </a:t>
            </a:r>
            <a:r>
              <a:rPr lang="ru-RU" sz="2200" b="0">
                <a:latin typeface="Arial" charset="0"/>
              </a:rPr>
              <a:t>рабочими местами или ученическими местами в компьютерном классе.</a:t>
            </a:r>
          </a:p>
          <a:p>
            <a:pPr algn="just" eaLnBrk="0" hangingPunct="0">
              <a:tabLst>
                <a:tab pos="571500" algn="r"/>
                <a:tab pos="666750" algn="r"/>
                <a:tab pos="4191000" algn="l"/>
              </a:tabLst>
            </a:pPr>
            <a:r>
              <a:rPr lang="ru-RU" sz="2200" b="0">
                <a:latin typeface="Arial" charset="0"/>
              </a:rPr>
              <a:t>Компьютер подключается в сеть с помощью </a:t>
            </a:r>
            <a:r>
              <a:rPr lang="ru-RU" sz="2200">
                <a:solidFill>
                  <a:srgbClr val="6B432D"/>
                </a:solidFill>
                <a:latin typeface="Arial" charset="0"/>
              </a:rPr>
              <a:t>сетевой карты</a:t>
            </a:r>
            <a:r>
              <a:rPr lang="ru-RU" sz="2200" b="0">
                <a:latin typeface="Arial" charset="0"/>
              </a:rPr>
              <a:t> (сетевого адаптера). Сетевая карта устанавливается в один из свободных слотов материнской платы.</a:t>
            </a:r>
          </a:p>
          <a:p>
            <a:pPr algn="just" eaLnBrk="0" hangingPunct="0">
              <a:tabLst>
                <a:tab pos="571500" algn="r"/>
                <a:tab pos="666750" algn="r"/>
                <a:tab pos="4191000" algn="l"/>
              </a:tabLst>
            </a:pPr>
            <a:endParaRPr lang="ru-RU" sz="2200" b="0">
              <a:latin typeface="Arial" charset="0"/>
            </a:endParaRPr>
          </a:p>
        </p:txBody>
      </p:sp>
      <p:pic>
        <p:nvPicPr>
          <p:cNvPr id="192514" name="Picture 13" descr="Карта сетевая Asus NX110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86425" y="4292600"/>
            <a:ext cx="3457575" cy="2116138"/>
          </a:xfrm>
          <a:prstGeom prst="rect">
            <a:avLst/>
          </a:prstGeom>
          <a:noFill/>
          <a:ln w="9525">
            <a:noFill/>
            <a:miter lim="800000"/>
            <a:headEnd/>
            <a:tailEnd/>
          </a:ln>
        </p:spPr>
      </p:pic>
      <p:sp>
        <p:nvSpPr>
          <p:cNvPr id="192515" name="Text Box 14"/>
          <p:cNvSpPr txBox="1">
            <a:spLocks noChangeArrowheads="1"/>
          </p:cNvSpPr>
          <p:nvPr/>
        </p:nvSpPr>
        <p:spPr bwMode="auto">
          <a:xfrm>
            <a:off x="5148263" y="5734050"/>
            <a:ext cx="1889125"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Карта сетевая Asus </a:t>
            </a:r>
          </a:p>
          <a:p>
            <a:pPr eaLnBrk="0" hangingPunct="0"/>
            <a:r>
              <a:rPr lang="ru-RU" sz="1600" b="0">
                <a:latin typeface="Times New Roman" pitchFamily="18" charset="0"/>
              </a:rPr>
              <a:t>NX1101</a:t>
            </a:r>
          </a:p>
        </p:txBody>
      </p:sp>
      <p:pic>
        <p:nvPicPr>
          <p:cNvPr id="192516" name="Picture 15" descr="Карта сетевая Compex RL1000T"/>
          <p:cNvPicPr>
            <a:picLocks noChangeAspect="1" noChangeArrowheads="1"/>
          </p:cNvPicPr>
          <p:nvPr/>
        </p:nvPicPr>
        <p:blipFill>
          <a:blip r:embed="rId3">
            <a:clrChange>
              <a:clrFrom>
                <a:srgbClr val="FDFFFE"/>
              </a:clrFrom>
              <a:clrTo>
                <a:srgbClr val="FDFFFE">
                  <a:alpha val="0"/>
                </a:srgbClr>
              </a:clrTo>
            </a:clrChange>
          </a:blip>
          <a:srcRect/>
          <a:stretch>
            <a:fillRect/>
          </a:stretch>
        </p:blipFill>
        <p:spPr bwMode="auto">
          <a:xfrm>
            <a:off x="5605463" y="2492375"/>
            <a:ext cx="3538537" cy="2098675"/>
          </a:xfrm>
          <a:prstGeom prst="rect">
            <a:avLst/>
          </a:prstGeom>
          <a:noFill/>
          <a:ln w="9525">
            <a:noFill/>
            <a:miter lim="800000"/>
            <a:headEnd/>
            <a:tailEnd/>
          </a:ln>
        </p:spPr>
      </p:pic>
      <p:sp>
        <p:nvSpPr>
          <p:cNvPr id="192517" name="Text Box 16"/>
          <p:cNvSpPr txBox="1">
            <a:spLocks noChangeArrowheads="1"/>
          </p:cNvSpPr>
          <p:nvPr/>
        </p:nvSpPr>
        <p:spPr bwMode="auto">
          <a:xfrm>
            <a:off x="6516688" y="4292600"/>
            <a:ext cx="2171700"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Карта сетевая Compex </a:t>
            </a:r>
          </a:p>
          <a:p>
            <a:pPr eaLnBrk="0" hangingPunct="0"/>
            <a:r>
              <a:rPr lang="ru-RU" sz="1600" b="0">
                <a:latin typeface="Times New Roman" pitchFamily="18" charset="0"/>
              </a:rPr>
              <a:t>RL1000T</a:t>
            </a:r>
          </a:p>
        </p:txBody>
      </p:sp>
      <p:pic>
        <p:nvPicPr>
          <p:cNvPr id="192518" name="Picture 7" descr="сетев карта"/>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67400" y="549275"/>
            <a:ext cx="2971800" cy="2228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2"/>
          <p:cNvSpPr txBox="1">
            <a:spLocks noChangeArrowheads="1"/>
          </p:cNvSpPr>
          <p:nvPr/>
        </p:nvSpPr>
        <p:spPr bwMode="auto">
          <a:xfrm>
            <a:off x="323850" y="4064000"/>
            <a:ext cx="5400675" cy="838200"/>
          </a:xfrm>
          <a:prstGeom prst="rect">
            <a:avLst/>
          </a:prstGeom>
          <a:noFill/>
          <a:ln w="9525">
            <a:noFill/>
            <a:miter lim="800000"/>
            <a:headEnd/>
            <a:tailEnd/>
          </a:ln>
        </p:spPr>
        <p:txBody>
          <a:bodyPr>
            <a:spAutoFit/>
          </a:bodyPr>
          <a:lstStyle/>
          <a:p>
            <a:pPr algn="ctr" eaLnBrk="0" hangingPunct="0">
              <a:tabLst>
                <a:tab pos="4286250" algn="l"/>
                <a:tab pos="5715000" algn="l"/>
              </a:tabLst>
            </a:pPr>
            <a:r>
              <a:rPr lang="ru-RU" sz="1600" b="0">
                <a:latin typeface="Times New Roman" pitchFamily="18" charset="0"/>
              </a:rPr>
              <a:t>:</a:t>
            </a:r>
          </a:p>
          <a:p>
            <a:pPr eaLnBrk="0" hangingPunct="0">
              <a:tabLst>
                <a:tab pos="4286250" algn="l"/>
                <a:tab pos="5715000" algn="l"/>
              </a:tabLst>
            </a:pPr>
            <a:endParaRPr lang="ru-RU" sz="1600" b="0">
              <a:latin typeface="Times New Roman" pitchFamily="18" charset="0"/>
            </a:endParaRPr>
          </a:p>
          <a:p>
            <a:pPr marL="179388" lvl="1" algn="just" eaLnBrk="0" hangingPunct="0">
              <a:spcBef>
                <a:spcPts val="100"/>
              </a:spcBef>
              <a:buFontTx/>
              <a:buChar char="•"/>
              <a:tabLst>
                <a:tab pos="4286250" algn="l"/>
                <a:tab pos="5715000" algn="l"/>
              </a:tabLst>
            </a:pPr>
            <a:endParaRPr lang="ru-RU" sz="1600" b="0">
              <a:latin typeface="Times New Roman" pitchFamily="18" charset="0"/>
            </a:endParaRPr>
          </a:p>
        </p:txBody>
      </p:sp>
      <p:sp>
        <p:nvSpPr>
          <p:cNvPr id="193538" name="Rectangle 12"/>
          <p:cNvSpPr>
            <a:spLocks noChangeArrowheads="1"/>
          </p:cNvSpPr>
          <p:nvPr/>
        </p:nvSpPr>
        <p:spPr bwMode="auto">
          <a:xfrm>
            <a:off x="611188" y="765175"/>
            <a:ext cx="5216525" cy="3759200"/>
          </a:xfrm>
          <a:prstGeom prst="rect">
            <a:avLst/>
          </a:prstGeom>
          <a:noFill/>
          <a:ln w="9525">
            <a:noFill/>
            <a:miter lim="800000"/>
            <a:headEnd/>
            <a:tailEnd/>
          </a:ln>
        </p:spPr>
        <p:txBody>
          <a:bodyPr>
            <a:spAutoFit/>
          </a:bodyPr>
          <a:lstStyle/>
          <a:p>
            <a:pPr algn="just" eaLnBrk="0" hangingPunct="0"/>
            <a:r>
              <a:rPr lang="ru-RU" sz="1600">
                <a:solidFill>
                  <a:srgbClr val="6B432D"/>
                </a:solidFill>
                <a:latin typeface="Times New Roman" pitchFamily="18" charset="0"/>
              </a:rPr>
              <a:t>Модемом</a:t>
            </a:r>
            <a:r>
              <a:rPr lang="ru-RU" sz="1600" b="0">
                <a:latin typeface="Times New Roman" pitchFamily="18" charset="0"/>
              </a:rPr>
              <a:t> (</a:t>
            </a:r>
            <a:r>
              <a:rPr lang="ru-RU" sz="1600">
                <a:solidFill>
                  <a:srgbClr val="6B432D"/>
                </a:solidFill>
                <a:latin typeface="Times New Roman" pitchFamily="18" charset="0"/>
              </a:rPr>
              <a:t>М</a:t>
            </a:r>
            <a:r>
              <a:rPr lang="ru-RU" sz="1600" b="0">
                <a:latin typeface="Times New Roman" pitchFamily="18" charset="0"/>
              </a:rPr>
              <a:t>одулятор-</a:t>
            </a:r>
            <a:r>
              <a:rPr lang="ru-RU" sz="1600">
                <a:solidFill>
                  <a:srgbClr val="6B432D"/>
                </a:solidFill>
                <a:latin typeface="Times New Roman" pitchFamily="18" charset="0"/>
              </a:rPr>
              <a:t>ДЕМ</a:t>
            </a:r>
            <a:r>
              <a:rPr lang="ru-RU" sz="1600" b="0">
                <a:latin typeface="Times New Roman" pitchFamily="18" charset="0"/>
              </a:rPr>
              <a:t>одулятор) называется устройство, позволяющее обмениваться информацией между</a:t>
            </a:r>
            <a:r>
              <a:rPr lang="en-US" sz="1600" b="0">
                <a:latin typeface="Times New Roman" pitchFamily="18" charset="0"/>
              </a:rPr>
              <a:t> </a:t>
            </a:r>
            <a:r>
              <a:rPr lang="ru-RU" sz="1600" b="0">
                <a:latin typeface="Times New Roman" pitchFamily="18" charset="0"/>
              </a:rPr>
              <a:t>компьютерами через аналоговые каналы (через телефонные станции и сети). Для передачи данных с помощью модема необходимы:</a:t>
            </a:r>
          </a:p>
          <a:p>
            <a:pPr algn="just" eaLnBrk="0" hangingPunct="0">
              <a:buFontTx/>
              <a:buChar char="•"/>
            </a:pPr>
            <a:r>
              <a:rPr lang="ru-RU" sz="1600" b="0">
                <a:latin typeface="Times New Roman" pitchFamily="18" charset="0"/>
              </a:rPr>
              <a:t>    модем;</a:t>
            </a:r>
          </a:p>
          <a:p>
            <a:pPr algn="just" eaLnBrk="0" hangingPunct="0">
              <a:buFontTx/>
              <a:buChar char="•"/>
            </a:pPr>
            <a:r>
              <a:rPr lang="ru-RU" sz="1600" b="0">
                <a:latin typeface="Times New Roman" pitchFamily="18" charset="0"/>
              </a:rPr>
              <a:t>    программное обеспечение;</a:t>
            </a:r>
          </a:p>
          <a:p>
            <a:pPr algn="just" eaLnBrk="0" hangingPunct="0"/>
            <a:r>
              <a:rPr lang="ru-RU" sz="1600" b="0">
                <a:latin typeface="Times New Roman" pitchFamily="18" charset="0"/>
              </a:rPr>
              <a:t>По конструктивному исполнению модемы делятся на внутренние (программные) и внешние. Внутренние модемы выполняются в виде карты расширения, вставляемой в свободный слот компьютера. </a:t>
            </a:r>
          </a:p>
          <a:p>
            <a:pPr algn="just" eaLnBrk="0" hangingPunct="0"/>
            <a:r>
              <a:rPr lang="ru-RU" sz="1600" b="0">
                <a:latin typeface="Times New Roman" pitchFamily="18" charset="0"/>
              </a:rPr>
              <a:t>На внешней стороне карты модема находятся гнезда для подключения кабеля телефонной линии. Внешний модем проще в установке: его подключают к разъему последовательного порта или к </a:t>
            </a:r>
            <a:r>
              <a:rPr lang="en-US" sz="1600" b="0">
                <a:latin typeface="Times New Roman" pitchFamily="18" charset="0"/>
              </a:rPr>
              <a:t>USB-</a:t>
            </a:r>
            <a:r>
              <a:rPr lang="ru-RU" sz="1600" b="0">
                <a:latin typeface="Times New Roman" pitchFamily="18" charset="0"/>
              </a:rPr>
              <a:t>порту.</a:t>
            </a:r>
          </a:p>
        </p:txBody>
      </p:sp>
      <p:sp>
        <p:nvSpPr>
          <p:cNvPr id="193539" name="Rectangle 14"/>
          <p:cNvSpPr>
            <a:spLocks noChangeArrowheads="1"/>
          </p:cNvSpPr>
          <p:nvPr/>
        </p:nvSpPr>
        <p:spPr bwMode="auto">
          <a:xfrm>
            <a:off x="6156325" y="3141663"/>
            <a:ext cx="2352675" cy="581025"/>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Факс-Модем 56k D-Link </a:t>
            </a:r>
          </a:p>
          <a:p>
            <a:pPr eaLnBrk="0" hangingPunct="0"/>
            <a:r>
              <a:rPr lang="ru-RU" sz="1600" b="0">
                <a:latin typeface="Times New Roman" pitchFamily="18" charset="0"/>
              </a:rPr>
              <a:t>(Внутренний)</a:t>
            </a:r>
          </a:p>
        </p:txBody>
      </p:sp>
      <p:sp>
        <p:nvSpPr>
          <p:cNvPr id="193540" name="Rectangle 15"/>
          <p:cNvSpPr>
            <a:spLocks noChangeArrowheads="1"/>
          </p:cNvSpPr>
          <p:nvPr/>
        </p:nvSpPr>
        <p:spPr bwMode="auto">
          <a:xfrm>
            <a:off x="1116013" y="5876925"/>
            <a:ext cx="1266825" cy="549275"/>
          </a:xfrm>
          <a:prstGeom prst="rect">
            <a:avLst/>
          </a:prstGeom>
          <a:noFill/>
          <a:ln w="9525">
            <a:noFill/>
            <a:miter lim="800000"/>
            <a:headEnd/>
            <a:tailEnd/>
          </a:ln>
        </p:spPr>
        <p:txBody>
          <a:bodyPr wrap="none">
            <a:spAutoFit/>
          </a:bodyPr>
          <a:lstStyle/>
          <a:p>
            <a:pPr eaLnBrk="0" hangingPunct="0"/>
            <a:r>
              <a:rPr lang="ru-RU" b="0">
                <a:latin typeface="Arial" charset="0"/>
              </a:rPr>
              <a:t>Модем </a:t>
            </a:r>
            <a:r>
              <a:rPr lang="en-US" b="0">
                <a:latin typeface="Arial" charset="0"/>
              </a:rPr>
              <a:t>Acorp</a:t>
            </a:r>
          </a:p>
          <a:p>
            <a:pPr eaLnBrk="0" hangingPunct="0"/>
            <a:r>
              <a:rPr lang="ru-RU" b="0"/>
              <a:t> (</a:t>
            </a:r>
            <a:r>
              <a:rPr lang="ru-RU" sz="1600" b="0">
                <a:latin typeface="Times New Roman" pitchFamily="18" charset="0"/>
              </a:rPr>
              <a:t>Внешний)</a:t>
            </a:r>
          </a:p>
        </p:txBody>
      </p:sp>
      <p:pic>
        <p:nvPicPr>
          <p:cNvPr id="193541" name="Picture 18" descr="Факс-Модем 56k D-Link DFM-562i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95963" y="404813"/>
            <a:ext cx="2838450" cy="2952750"/>
          </a:xfrm>
          <a:prstGeom prst="rect">
            <a:avLst/>
          </a:prstGeom>
          <a:noFill/>
          <a:ln w="9525">
            <a:noFill/>
            <a:miter lim="800000"/>
            <a:headEnd/>
            <a:tailEnd/>
          </a:ln>
        </p:spPr>
      </p:pic>
      <p:pic>
        <p:nvPicPr>
          <p:cNvPr id="193542" name="Picture 19" descr="Факс-Модем 56K US Robotics #2974"/>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372225" y="3716338"/>
            <a:ext cx="2114550" cy="1905000"/>
          </a:xfrm>
          <a:prstGeom prst="rect">
            <a:avLst/>
          </a:prstGeom>
          <a:noFill/>
          <a:ln w="9525">
            <a:noFill/>
            <a:miter lim="800000"/>
            <a:headEnd/>
            <a:tailEnd/>
          </a:ln>
        </p:spPr>
      </p:pic>
      <p:sp>
        <p:nvSpPr>
          <p:cNvPr id="193543" name="Rectangle 20"/>
          <p:cNvSpPr>
            <a:spLocks noChangeArrowheads="1"/>
          </p:cNvSpPr>
          <p:nvPr/>
        </p:nvSpPr>
        <p:spPr bwMode="auto">
          <a:xfrm>
            <a:off x="5724525" y="5734050"/>
            <a:ext cx="2781300" cy="581025"/>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Факс-Модем 56K US Robotics</a:t>
            </a:r>
            <a:endParaRPr lang="ru-RU" sz="1600" b="0">
              <a:latin typeface="Times New Roman" pitchFamily="18" charset="0"/>
            </a:endParaRPr>
          </a:p>
          <a:p>
            <a:pPr eaLnBrk="0" hangingPunct="0"/>
            <a:r>
              <a:rPr lang="ru-RU" b="0"/>
              <a:t>(</a:t>
            </a:r>
            <a:r>
              <a:rPr lang="ru-RU" sz="1600" b="0">
                <a:latin typeface="Times New Roman" pitchFamily="18" charset="0"/>
              </a:rPr>
              <a:t>Внутренний)</a:t>
            </a:r>
          </a:p>
        </p:txBody>
      </p:sp>
      <p:pic>
        <p:nvPicPr>
          <p:cNvPr id="193544" name="Picture 18" descr="modem"/>
          <p:cNvPicPr>
            <a:picLocks noChangeAspect="1" noChangeArrowheads="1"/>
          </p:cNvPicPr>
          <p:nvPr/>
        </p:nvPicPr>
        <p:blipFill>
          <a:blip r:embed="rId4"/>
          <a:srcRect l="3867" r="3979" b="3926"/>
          <a:stretch>
            <a:fillRect/>
          </a:stretch>
        </p:blipFill>
        <p:spPr bwMode="auto">
          <a:xfrm>
            <a:off x="2484438" y="4652963"/>
            <a:ext cx="2808287" cy="1873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0"/>
          <p:cNvSpPr txBox="1">
            <a:spLocks noChangeArrowheads="1"/>
          </p:cNvSpPr>
          <p:nvPr/>
        </p:nvSpPr>
        <p:spPr bwMode="auto">
          <a:xfrm>
            <a:off x="611188" y="981075"/>
            <a:ext cx="7921625" cy="4003675"/>
          </a:xfrm>
          <a:prstGeom prst="rect">
            <a:avLst/>
          </a:prstGeom>
          <a:noFill/>
          <a:ln w="9525">
            <a:noFill/>
            <a:miter lim="800000"/>
            <a:headEnd/>
            <a:tailEnd/>
          </a:ln>
        </p:spPr>
        <p:txBody>
          <a:bodyPr>
            <a:spAutoFit/>
          </a:bodyPr>
          <a:lstStyle/>
          <a:p>
            <a:pPr algn="just" eaLnBrk="0" hangingPunct="0">
              <a:tabLst>
                <a:tab pos="812800" algn="l"/>
                <a:tab pos="990600" algn="l"/>
              </a:tabLst>
            </a:pPr>
            <a:r>
              <a:rPr lang="ru-RU" sz="1600" b="0">
                <a:latin typeface="Arial" charset="0"/>
              </a:rPr>
              <a:t>Системная шина предназначена для обеспечения передачи  данных  между периферийными устройствами, центральным процессором,  оперативной памятью.</a:t>
            </a:r>
          </a:p>
          <a:p>
            <a:pPr algn="just" eaLnBrk="0" hangingPunct="0">
              <a:tabLst>
                <a:tab pos="812800" algn="l"/>
                <a:tab pos="990600" algn="l"/>
              </a:tabLst>
            </a:pPr>
            <a:r>
              <a:rPr lang="ru-RU" sz="1600" b="0">
                <a:latin typeface="Arial" charset="0"/>
              </a:rPr>
              <a:t>Физически шина  может  представлять  собой  набор  проводящих  линий, вытравленных на печатной плате, провода припаянные  к  выводам  разъемов (слотов),  в которые  вставляются  печатные  платы,  либо  плоский   кабель.   Компоненты компьютерной системы физически расположены на одной или нескольких  печатных платах, причем их число  и  функции  зависят  от  конфигурации  системы,  её изготовителя,  а   часто   и   от   поколения   микропроцессора.   </a:t>
            </a:r>
          </a:p>
          <a:p>
            <a:pPr algn="just" eaLnBrk="0" hangingPunct="0">
              <a:tabLst>
                <a:tab pos="812800" algn="l"/>
                <a:tab pos="990600" algn="l"/>
              </a:tabLst>
            </a:pPr>
            <a:endParaRPr lang="ru-RU" sz="1600" b="0">
              <a:latin typeface="Arial" charset="0"/>
            </a:endParaRPr>
          </a:p>
          <a:p>
            <a:pPr algn="just" eaLnBrk="0" hangingPunct="0">
              <a:tabLst>
                <a:tab pos="812800" algn="l"/>
                <a:tab pos="990600" algn="l"/>
              </a:tabLst>
            </a:pPr>
            <a:r>
              <a:rPr lang="ru-RU" sz="1600" b="0">
                <a:latin typeface="Arial" charset="0"/>
              </a:rPr>
              <a:t>Основные </a:t>
            </a:r>
            <a:r>
              <a:rPr lang="ru-RU" sz="1600">
                <a:solidFill>
                  <a:srgbClr val="6B432D"/>
                </a:solidFill>
                <a:latin typeface="Arial" charset="0"/>
              </a:rPr>
              <a:t>характеристики шин</a:t>
            </a:r>
            <a:r>
              <a:rPr lang="ru-RU" sz="1600" b="0">
                <a:latin typeface="Arial" charset="0"/>
              </a:rPr>
              <a:t> :</a:t>
            </a:r>
          </a:p>
          <a:p>
            <a:pPr marL="968375" lvl="1" indent="-344488" eaLnBrk="0" hangingPunct="0">
              <a:buFontTx/>
              <a:buChar char="•"/>
              <a:tabLst>
                <a:tab pos="812800" algn="l"/>
                <a:tab pos="990600" algn="l"/>
              </a:tabLst>
            </a:pPr>
            <a:r>
              <a:rPr lang="ru-RU" sz="1600" b="0">
                <a:latin typeface="Arial" charset="0"/>
              </a:rPr>
              <a:t>разрядность  передаваемых  данных (количество одновременно передаваемых  бит);</a:t>
            </a:r>
          </a:p>
          <a:p>
            <a:pPr marL="968375" lvl="1" indent="-344488" eaLnBrk="0" hangingPunct="0">
              <a:buFontTx/>
              <a:buChar char="•"/>
              <a:tabLst>
                <a:tab pos="812800" algn="l"/>
                <a:tab pos="990600" algn="l"/>
              </a:tabLst>
            </a:pPr>
            <a:r>
              <a:rPr lang="ru-RU" sz="1600" b="0">
                <a:latin typeface="Arial" charset="0"/>
              </a:rPr>
              <a:t>скорость передачи данных.</a:t>
            </a:r>
          </a:p>
          <a:p>
            <a:pPr algn="just" eaLnBrk="0" hangingPunct="0">
              <a:tabLst>
                <a:tab pos="812800" algn="l"/>
                <a:tab pos="990600" algn="l"/>
              </a:tabLst>
            </a:pPr>
            <a:endParaRPr lang="ru-RU" sz="1600" b="0">
              <a:latin typeface="Arial" charset="0"/>
            </a:endParaRPr>
          </a:p>
        </p:txBody>
      </p:sp>
      <p:sp>
        <p:nvSpPr>
          <p:cNvPr id="165890" name="Rectangle 6">
            <a:hlinkClick r:id="rId2" action="ppaction://hlinksldjump"/>
          </p:cNvPr>
          <p:cNvSpPr>
            <a:spLocks noChangeArrowheads="1"/>
          </p:cNvSpPr>
          <p:nvPr/>
        </p:nvSpPr>
        <p:spPr bwMode="auto">
          <a:xfrm>
            <a:off x="4787900" y="1889125"/>
            <a:ext cx="1873250" cy="144463"/>
          </a:xfrm>
          <a:prstGeom prst="rect">
            <a:avLst/>
          </a:prstGeom>
          <a:noFill/>
          <a:ln w="9525">
            <a:noFill/>
            <a:miter lim="800000"/>
            <a:headEnd/>
            <a:tailEnd/>
          </a:ln>
        </p:spPr>
        <p:txBody>
          <a:bodyPr wrap="none" anchor="ctr"/>
          <a:lstStyle/>
          <a:p>
            <a:pPr eaLnBrk="0" hangingPunct="0"/>
            <a:endParaRPr lang="ru-RU"/>
          </a:p>
        </p:txBody>
      </p:sp>
      <p:sp>
        <p:nvSpPr>
          <p:cNvPr id="137275" name="Rectangle 59">
            <a:hlinkClick r:id="rId3" action="ppaction://hlinksldjump" highlightClick="1"/>
          </p:cNvPr>
          <p:cNvSpPr>
            <a:spLocks noChangeArrowheads="1"/>
          </p:cNvSpPr>
          <p:nvPr/>
        </p:nvSpPr>
        <p:spPr bwMode="auto">
          <a:xfrm>
            <a:off x="684213" y="404813"/>
            <a:ext cx="3095625" cy="360362"/>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Системная шина и модули</a:t>
            </a:r>
          </a:p>
        </p:txBody>
      </p:sp>
      <p:pic>
        <p:nvPicPr>
          <p:cNvPr id="165892" name="Picture 10" descr="1288191_1"/>
          <p:cNvPicPr>
            <a:picLocks noChangeAspect="1" noChangeArrowheads="1"/>
          </p:cNvPicPr>
          <p:nvPr/>
        </p:nvPicPr>
        <p:blipFill>
          <a:blip r:embed="rId4"/>
          <a:srcRect/>
          <a:stretch>
            <a:fillRect/>
          </a:stretch>
        </p:blipFill>
        <p:spPr bwMode="auto">
          <a:xfrm>
            <a:off x="5076825" y="4292600"/>
            <a:ext cx="2663825" cy="21320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 Box 2"/>
          <p:cNvSpPr txBox="1">
            <a:spLocks noChangeArrowheads="1"/>
          </p:cNvSpPr>
          <p:nvPr/>
        </p:nvSpPr>
        <p:spPr bwMode="auto">
          <a:xfrm>
            <a:off x="611188" y="692150"/>
            <a:ext cx="5905500" cy="3759200"/>
          </a:xfrm>
          <a:prstGeom prst="rect">
            <a:avLst/>
          </a:prstGeom>
          <a:noFill/>
          <a:ln w="9525">
            <a:noFill/>
            <a:miter lim="800000"/>
            <a:headEnd/>
            <a:tailEnd/>
          </a:ln>
        </p:spPr>
        <p:txBody>
          <a:bodyPr>
            <a:spAutoFit/>
          </a:bodyPr>
          <a:lstStyle/>
          <a:p>
            <a:pPr algn="just" eaLnBrk="0" hangingPunct="0">
              <a:tabLst>
                <a:tab pos="4286250" algn="l"/>
                <a:tab pos="5715000" algn="l"/>
              </a:tabLst>
            </a:pPr>
            <a:r>
              <a:rPr lang="ru-RU" sz="1600">
                <a:solidFill>
                  <a:srgbClr val="6B432D"/>
                </a:solidFill>
                <a:latin typeface="Arial" charset="0"/>
              </a:rPr>
              <a:t>Web-камера</a:t>
            </a:r>
            <a:r>
              <a:rPr lang="ru-RU" sz="1600" b="0">
                <a:latin typeface="Arial" charset="0"/>
              </a:rPr>
              <a:t> подключается к компьютеру через USB-порт и позволяет делать фото- и видеосъемку всего того, что находится в ее «поле зрения». В некоторых камерах, например, Creative WebCam Vista Plus (с поддержкой 16.7 млн. цветов и разрешением до 352х288) есть специальная функция распознавания движения, которая автоматически извещает вас по электронной почте в случае, если кто-то приближается к вашему компьютеру во время вашего отсутствия. </a:t>
            </a:r>
            <a:br>
              <a:rPr lang="ru-RU" sz="1600" b="0">
                <a:latin typeface="Arial" charset="0"/>
              </a:rPr>
            </a:br>
            <a:r>
              <a:rPr lang="ru-RU" sz="1600" b="0">
                <a:latin typeface="Arial" charset="0"/>
              </a:rPr>
              <a:t>С помощью </a:t>
            </a:r>
            <a:r>
              <a:rPr lang="en-US" sz="1600" b="0">
                <a:latin typeface="Arial" charset="0"/>
              </a:rPr>
              <a:t>Web-</a:t>
            </a:r>
            <a:r>
              <a:rPr lang="ru-RU" sz="1600" b="0">
                <a:latin typeface="Arial" charset="0"/>
              </a:rPr>
              <a:t>камер можно проводить видеоконференции, участники которых могут находиться в разных странах и даже на разных континентах. Можно обмениваться видеоинформацией в режиме реального времени. </a:t>
            </a:r>
          </a:p>
          <a:p>
            <a:pPr algn="just" eaLnBrk="0" hangingPunct="0">
              <a:tabLst>
                <a:tab pos="4286250" algn="l"/>
                <a:tab pos="5715000" algn="l"/>
              </a:tabLst>
            </a:pPr>
            <a:endParaRPr lang="ru-RU" sz="1600" b="0">
              <a:latin typeface="Arial" charset="0"/>
            </a:endParaRPr>
          </a:p>
        </p:txBody>
      </p:sp>
      <p:pic>
        <p:nvPicPr>
          <p:cNvPr id="194562" name="Picture 6" descr="камера"/>
          <p:cNvPicPr>
            <a:picLocks noChangeAspect="1" noChangeArrowheads="1"/>
          </p:cNvPicPr>
          <p:nvPr/>
        </p:nvPicPr>
        <p:blipFill>
          <a:blip r:embed="rId2"/>
          <a:srcRect/>
          <a:stretch>
            <a:fillRect/>
          </a:stretch>
        </p:blipFill>
        <p:spPr bwMode="auto">
          <a:xfrm>
            <a:off x="6732588" y="908050"/>
            <a:ext cx="1311275" cy="2667000"/>
          </a:xfrm>
          <a:prstGeom prst="rect">
            <a:avLst/>
          </a:prstGeom>
          <a:noFill/>
          <a:ln w="9525">
            <a:noFill/>
            <a:miter lim="800000"/>
            <a:headEnd/>
            <a:tailEnd/>
          </a:ln>
        </p:spPr>
      </p:pic>
      <p:pic>
        <p:nvPicPr>
          <p:cNvPr id="194563" name="Picture 15" descr="web-cam"/>
          <p:cNvPicPr>
            <a:picLocks noChangeAspect="1" noChangeArrowheads="1"/>
          </p:cNvPicPr>
          <p:nvPr/>
        </p:nvPicPr>
        <p:blipFill>
          <a:blip r:embed="rId3"/>
          <a:srcRect/>
          <a:stretch>
            <a:fillRect/>
          </a:stretch>
        </p:blipFill>
        <p:spPr bwMode="auto">
          <a:xfrm>
            <a:off x="611188" y="4076700"/>
            <a:ext cx="2305050" cy="2138363"/>
          </a:xfrm>
          <a:prstGeom prst="rect">
            <a:avLst/>
          </a:prstGeom>
          <a:noFill/>
          <a:ln w="9525">
            <a:noFill/>
            <a:miter lim="800000"/>
            <a:headEnd/>
            <a:tailEnd/>
          </a:ln>
        </p:spPr>
      </p:pic>
      <p:pic>
        <p:nvPicPr>
          <p:cNvPr id="194564" name="Picture 16" descr="Logitech QuickCam Express"/>
          <p:cNvPicPr>
            <a:picLocks noChangeAspect="1" noChangeArrowheads="1"/>
          </p:cNvPicPr>
          <p:nvPr/>
        </p:nvPicPr>
        <p:blipFill>
          <a:blip r:embed="rId4"/>
          <a:srcRect/>
          <a:stretch>
            <a:fillRect/>
          </a:stretch>
        </p:blipFill>
        <p:spPr bwMode="auto">
          <a:xfrm>
            <a:off x="3851275" y="4437063"/>
            <a:ext cx="1768475" cy="1768475"/>
          </a:xfrm>
          <a:prstGeom prst="rect">
            <a:avLst/>
          </a:prstGeom>
          <a:noFill/>
          <a:ln w="9525">
            <a:noFill/>
            <a:miter lim="800000"/>
            <a:headEnd/>
            <a:tailEnd/>
          </a:ln>
        </p:spPr>
      </p:pic>
      <p:sp>
        <p:nvSpPr>
          <p:cNvPr id="194565" name="Rectangle 17"/>
          <p:cNvSpPr>
            <a:spLocks noChangeArrowheads="1"/>
          </p:cNvSpPr>
          <p:nvPr/>
        </p:nvSpPr>
        <p:spPr bwMode="auto">
          <a:xfrm>
            <a:off x="3492500" y="6092825"/>
            <a:ext cx="253523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Logitech QuickCam Express</a:t>
            </a:r>
          </a:p>
        </p:txBody>
      </p:sp>
      <p:pic>
        <p:nvPicPr>
          <p:cNvPr id="194566" name="Picture 18" descr="Интернет-камера Creative WebCam Vista Plus"/>
          <p:cNvPicPr>
            <a:picLocks noChangeAspect="1" noChangeArrowheads="1"/>
          </p:cNvPicPr>
          <p:nvPr/>
        </p:nvPicPr>
        <p:blipFill>
          <a:blip r:embed="rId5"/>
          <a:srcRect/>
          <a:stretch>
            <a:fillRect/>
          </a:stretch>
        </p:blipFill>
        <p:spPr bwMode="auto">
          <a:xfrm>
            <a:off x="6877050" y="3789363"/>
            <a:ext cx="1600200" cy="2247900"/>
          </a:xfrm>
          <a:prstGeom prst="rect">
            <a:avLst/>
          </a:prstGeom>
          <a:noFill/>
          <a:ln w="9525">
            <a:noFill/>
            <a:miter lim="800000"/>
            <a:headEnd/>
            <a:tailEnd/>
          </a:ln>
        </p:spPr>
      </p:pic>
      <p:sp>
        <p:nvSpPr>
          <p:cNvPr id="194567" name="Text Box 19"/>
          <p:cNvSpPr txBox="1">
            <a:spLocks noChangeArrowheads="1"/>
          </p:cNvSpPr>
          <p:nvPr/>
        </p:nvSpPr>
        <p:spPr bwMode="auto">
          <a:xfrm>
            <a:off x="6156325" y="6092825"/>
            <a:ext cx="2576513"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Creative WebCam Vista Plus</a:t>
            </a:r>
          </a:p>
        </p:txBody>
      </p:sp>
      <p:sp>
        <p:nvSpPr>
          <p:cNvPr id="194568" name="Text Box 20"/>
          <p:cNvSpPr txBox="1">
            <a:spLocks noChangeArrowheads="1"/>
          </p:cNvSpPr>
          <p:nvPr/>
        </p:nvSpPr>
        <p:spPr bwMode="auto">
          <a:xfrm>
            <a:off x="1116013" y="6165850"/>
            <a:ext cx="1579562" cy="336550"/>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Genius</a:t>
            </a:r>
            <a:r>
              <a:rPr lang="ru-RU" sz="1600" b="0">
                <a:latin typeface="Times New Roman" pitchFamily="18" charset="0"/>
              </a:rPr>
              <a:t> WebCam</a:t>
            </a:r>
          </a:p>
        </p:txBody>
      </p:sp>
      <p:sp>
        <p:nvSpPr>
          <p:cNvPr id="194569" name="Text Box 21"/>
          <p:cNvSpPr txBox="1">
            <a:spLocks noChangeArrowheads="1"/>
          </p:cNvSpPr>
          <p:nvPr/>
        </p:nvSpPr>
        <p:spPr bwMode="auto">
          <a:xfrm>
            <a:off x="6877050" y="3452813"/>
            <a:ext cx="1420813" cy="336550"/>
          </a:xfrm>
          <a:prstGeom prst="rect">
            <a:avLst/>
          </a:prstGeom>
          <a:noFill/>
          <a:ln w="9525">
            <a:noFill/>
            <a:miter lim="800000"/>
            <a:headEnd/>
            <a:tailEnd/>
          </a:ln>
        </p:spPr>
        <p:txBody>
          <a:bodyPr wrap="none">
            <a:spAutoFit/>
          </a:bodyPr>
          <a:lstStyle/>
          <a:p>
            <a:pPr eaLnBrk="0" hangingPunct="0"/>
            <a:r>
              <a:rPr lang="en-US" sz="1600" b="0">
                <a:latin typeface="Times New Roman" pitchFamily="18" charset="0"/>
              </a:rPr>
              <a:t>Sony </a:t>
            </a:r>
            <a:r>
              <a:rPr lang="ru-RU" sz="1600" b="0">
                <a:latin typeface="Times New Roman" pitchFamily="18" charset="0"/>
              </a:rPr>
              <a:t>WebCam</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11188" y="765175"/>
            <a:ext cx="5689600" cy="1439863"/>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95586" name="Text Box 3"/>
          <p:cNvSpPr txBox="1">
            <a:spLocks noChangeArrowheads="1"/>
          </p:cNvSpPr>
          <p:nvPr/>
        </p:nvSpPr>
        <p:spPr bwMode="auto">
          <a:xfrm>
            <a:off x="611188" y="692150"/>
            <a:ext cx="5689600" cy="5578475"/>
          </a:xfrm>
          <a:prstGeom prst="rect">
            <a:avLst/>
          </a:prstGeom>
          <a:noFill/>
          <a:ln w="9525">
            <a:noFill/>
            <a:miter lim="800000"/>
            <a:headEnd/>
            <a:tailEnd/>
          </a:ln>
        </p:spPr>
        <p:txBody>
          <a:bodyPr>
            <a:spAutoFit/>
          </a:bodyPr>
          <a:lstStyle/>
          <a:p>
            <a:pPr algn="just" eaLnBrk="0" hangingPunct="0">
              <a:tabLst>
                <a:tab pos="4286250" algn="l"/>
                <a:tab pos="5715000" algn="l"/>
              </a:tabLst>
            </a:pPr>
            <a:r>
              <a:rPr lang="ru-RU" sz="2000">
                <a:solidFill>
                  <a:srgbClr val="6B432D"/>
                </a:solidFill>
                <a:latin typeface="Arial" charset="0"/>
              </a:rPr>
              <a:t>Цифровые фото- и видеокамеры</a:t>
            </a:r>
            <a:r>
              <a:rPr lang="ru-RU" sz="2000" b="0">
                <a:latin typeface="Arial" charset="0"/>
              </a:rPr>
              <a:t> подключаются к компьютеру через USB-порт, что позволяет считывать с них фото и видеоизображения для просмотра и сохранения на жестком диске компьютера или на С</a:t>
            </a:r>
            <a:r>
              <a:rPr lang="en-US" sz="2000" b="0">
                <a:latin typeface="Arial" charset="0"/>
              </a:rPr>
              <a:t>D</a:t>
            </a:r>
            <a:r>
              <a:rPr lang="ru-RU" sz="2000" b="0">
                <a:latin typeface="Arial" charset="0"/>
              </a:rPr>
              <a:t> и</a:t>
            </a:r>
            <a:r>
              <a:rPr lang="en-US" sz="2000" b="0">
                <a:latin typeface="Arial" charset="0"/>
              </a:rPr>
              <a:t> DVD </a:t>
            </a:r>
            <a:r>
              <a:rPr lang="ru-RU" sz="2000" b="0">
                <a:latin typeface="Arial" charset="0"/>
              </a:rPr>
              <a:t>дисках. </a:t>
            </a:r>
            <a:endParaRPr lang="en-US" sz="2000" b="0">
              <a:latin typeface="Arial" charset="0"/>
            </a:endParaRPr>
          </a:p>
          <a:p>
            <a:pPr eaLnBrk="0" hangingPunct="0">
              <a:tabLst>
                <a:tab pos="4286250" algn="l"/>
                <a:tab pos="5715000" algn="l"/>
              </a:tabLst>
            </a:pPr>
            <a:endParaRPr lang="en-US" sz="2000" b="0">
              <a:latin typeface="Arial" charset="0"/>
            </a:endParaRPr>
          </a:p>
          <a:p>
            <a:pPr eaLnBrk="0" hangingPunct="0">
              <a:tabLst>
                <a:tab pos="4286250" algn="l"/>
                <a:tab pos="5715000" algn="l"/>
              </a:tabLst>
            </a:pPr>
            <a:r>
              <a:rPr lang="ru-RU" sz="2000" b="0">
                <a:latin typeface="Arial" charset="0"/>
              </a:rPr>
              <a:t>Цифровой фотоаппарат </a:t>
            </a:r>
            <a:r>
              <a:rPr lang="en-US" sz="2000" b="0">
                <a:latin typeface="Arial" charset="0"/>
              </a:rPr>
              <a:t>-</a:t>
            </a:r>
            <a:r>
              <a:rPr lang="ru-RU" sz="2000" b="0">
                <a:latin typeface="Arial" charset="0"/>
              </a:rPr>
              <a:t> это устройство для фотографической фиксации изображений.</a:t>
            </a:r>
          </a:p>
          <a:p>
            <a:pPr eaLnBrk="0" hangingPunct="0">
              <a:tabLst>
                <a:tab pos="4286250" algn="l"/>
                <a:tab pos="5715000" algn="l"/>
              </a:tabLst>
            </a:pPr>
            <a:r>
              <a:rPr lang="ru-RU" sz="2000" b="0">
                <a:latin typeface="Arial" charset="0"/>
              </a:rPr>
              <a:t>В плёночном фотоаппарате изображение получается при попадании на пленку света, отраженного от объекта в момент открытия затвора. Роль фиксирующего свет материала вместо пленки выполняет небольшая пластина со светочувствительными датчиками, называемыми «сенсорами» или «пикселями».</a:t>
            </a:r>
          </a:p>
          <a:p>
            <a:pPr algn="just" eaLnBrk="0" hangingPunct="0">
              <a:tabLst>
                <a:tab pos="4286250" algn="l"/>
                <a:tab pos="5715000" algn="l"/>
              </a:tabLst>
            </a:pPr>
            <a:r>
              <a:rPr lang="ru-RU" sz="2000" b="0">
                <a:latin typeface="Arial" charset="0"/>
              </a:rPr>
              <a:t> </a:t>
            </a:r>
          </a:p>
        </p:txBody>
      </p:sp>
      <p:pic>
        <p:nvPicPr>
          <p:cNvPr id="195587" name="Picture 21" descr="Видеокамера Sony DCR-HC19E"/>
          <p:cNvPicPr>
            <a:picLocks noChangeAspect="1" noChangeArrowheads="1"/>
          </p:cNvPicPr>
          <p:nvPr/>
        </p:nvPicPr>
        <p:blipFill>
          <a:blip r:embed="rId3"/>
          <a:srcRect/>
          <a:stretch>
            <a:fillRect/>
          </a:stretch>
        </p:blipFill>
        <p:spPr bwMode="auto">
          <a:xfrm>
            <a:off x="6418263" y="3571875"/>
            <a:ext cx="2233612" cy="1755775"/>
          </a:xfrm>
          <a:prstGeom prst="rect">
            <a:avLst/>
          </a:prstGeom>
          <a:noFill/>
          <a:ln w="9525">
            <a:noFill/>
            <a:miter lim="800000"/>
            <a:headEnd/>
            <a:tailEnd/>
          </a:ln>
        </p:spPr>
      </p:pic>
      <p:pic>
        <p:nvPicPr>
          <p:cNvPr id="195588" name="Picture 23" descr="video-phot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43663" y="1773238"/>
            <a:ext cx="2195512" cy="1141412"/>
          </a:xfrm>
          <a:prstGeom prst="rect">
            <a:avLst/>
          </a:prstGeom>
          <a:noFill/>
          <a:ln w="9525">
            <a:noFill/>
            <a:miter lim="800000"/>
            <a:headEnd/>
            <a:tailEnd/>
          </a:ln>
        </p:spPr>
      </p:pic>
      <p:sp>
        <p:nvSpPr>
          <p:cNvPr id="195589" name="Rectangle 24"/>
          <p:cNvSpPr>
            <a:spLocks noChangeArrowheads="1"/>
          </p:cNvSpPr>
          <p:nvPr/>
        </p:nvSpPr>
        <p:spPr bwMode="auto">
          <a:xfrm>
            <a:off x="6732588" y="3141663"/>
            <a:ext cx="19780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Фотокамера </a:t>
            </a:r>
            <a:r>
              <a:rPr lang="en-US" sz="1600" b="0">
                <a:latin typeface="Times New Roman" pitchFamily="18" charset="0"/>
              </a:rPr>
              <a:t>Creative</a:t>
            </a:r>
            <a:endParaRPr lang="ru-RU" sz="1600" b="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3"/>
          <p:cNvSpPr txBox="1">
            <a:spLocks noChangeArrowheads="1"/>
          </p:cNvSpPr>
          <p:nvPr/>
        </p:nvSpPr>
        <p:spPr bwMode="auto">
          <a:xfrm>
            <a:off x="611188" y="774700"/>
            <a:ext cx="7777162" cy="1616075"/>
          </a:xfrm>
          <a:prstGeom prst="rect">
            <a:avLst/>
          </a:prstGeom>
          <a:noFill/>
          <a:ln w="9525">
            <a:noFill/>
            <a:miter lim="800000"/>
            <a:headEnd/>
            <a:tailEnd/>
          </a:ln>
        </p:spPr>
        <p:txBody>
          <a:bodyPr>
            <a:spAutoFit/>
          </a:bodyPr>
          <a:lstStyle/>
          <a:p>
            <a:pPr algn="just" eaLnBrk="0" hangingPunct="0">
              <a:tabLst>
                <a:tab pos="4286250" algn="l"/>
                <a:tab pos="5715000" algn="l"/>
              </a:tabLst>
            </a:pPr>
            <a:r>
              <a:rPr lang="ru-RU" sz="2000">
                <a:solidFill>
                  <a:srgbClr val="6B432D"/>
                </a:solidFill>
                <a:latin typeface="Arial" charset="0"/>
              </a:rPr>
              <a:t>Цифровой диктофон</a:t>
            </a:r>
            <a:r>
              <a:rPr lang="ru-RU" sz="2000" b="0">
                <a:latin typeface="Arial" charset="0"/>
              </a:rPr>
              <a:t> Также подключается к компьютеру через USB- порт, что позволяет считывать  с него звуковые файлы и с помощью специальной, прилагающейся к нему программы, прослушивать их на компьютере и сохранять в разных звуковых форматах.</a:t>
            </a:r>
          </a:p>
        </p:txBody>
      </p:sp>
      <p:pic>
        <p:nvPicPr>
          <p:cNvPr id="197634" name="Picture 15" descr="диктофон"/>
          <p:cNvPicPr>
            <a:picLocks noChangeAspect="1" noChangeArrowheads="1"/>
          </p:cNvPicPr>
          <p:nvPr/>
        </p:nvPicPr>
        <p:blipFill>
          <a:blip r:embed="rId2"/>
          <a:srcRect/>
          <a:stretch>
            <a:fillRect/>
          </a:stretch>
        </p:blipFill>
        <p:spPr bwMode="auto">
          <a:xfrm>
            <a:off x="1042988" y="3716338"/>
            <a:ext cx="2159000" cy="1611312"/>
          </a:xfrm>
          <a:prstGeom prst="rect">
            <a:avLst/>
          </a:prstGeom>
          <a:noFill/>
          <a:ln w="9525">
            <a:noFill/>
            <a:miter lim="800000"/>
            <a:headEnd/>
            <a:tailEnd/>
          </a:ln>
        </p:spPr>
      </p:pic>
      <p:pic>
        <p:nvPicPr>
          <p:cNvPr id="197635" name="Picture 16" descr="PICT0543"/>
          <p:cNvPicPr>
            <a:picLocks noChangeAspect="1" noChangeArrowheads="1"/>
          </p:cNvPicPr>
          <p:nvPr/>
        </p:nvPicPr>
        <p:blipFill>
          <a:blip r:embed="rId3"/>
          <a:srcRect r="22491"/>
          <a:stretch>
            <a:fillRect/>
          </a:stretch>
        </p:blipFill>
        <p:spPr bwMode="auto">
          <a:xfrm>
            <a:off x="4859338" y="2420938"/>
            <a:ext cx="3565525" cy="3449637"/>
          </a:xfrm>
          <a:prstGeom prst="rect">
            <a:avLst/>
          </a:prstGeom>
          <a:noFill/>
          <a:ln w="9525">
            <a:noFill/>
            <a:miter lim="800000"/>
            <a:headEnd/>
            <a:tailEnd/>
          </a:ln>
        </p:spPr>
      </p:pic>
      <p:sp>
        <p:nvSpPr>
          <p:cNvPr id="197636" name="Rectangle 17"/>
          <p:cNvSpPr>
            <a:spLocks noChangeArrowheads="1"/>
          </p:cNvSpPr>
          <p:nvPr/>
        </p:nvSpPr>
        <p:spPr bwMode="auto">
          <a:xfrm>
            <a:off x="1116013" y="5949950"/>
            <a:ext cx="2773362"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Цифровой диктофон </a:t>
            </a:r>
            <a:r>
              <a:rPr lang="en-US" sz="1600" b="0">
                <a:latin typeface="Times New Roman" pitchFamily="18" charset="0"/>
              </a:rPr>
              <a:t>Samsung</a:t>
            </a:r>
            <a:endParaRPr lang="ru-RU" sz="1600" b="0">
              <a:latin typeface="Times New Roman" pitchFamily="18" charset="0"/>
            </a:endParaRPr>
          </a:p>
        </p:txBody>
      </p:sp>
      <p:sp>
        <p:nvSpPr>
          <p:cNvPr id="197637" name="Rectangle 18"/>
          <p:cNvSpPr>
            <a:spLocks noChangeArrowheads="1"/>
          </p:cNvSpPr>
          <p:nvPr/>
        </p:nvSpPr>
        <p:spPr bwMode="auto">
          <a:xfrm>
            <a:off x="5148263" y="6021388"/>
            <a:ext cx="3240087" cy="336550"/>
          </a:xfrm>
          <a:prstGeom prst="rect">
            <a:avLst/>
          </a:prstGeom>
          <a:noFill/>
          <a:ln w="9525">
            <a:noFill/>
            <a:miter lim="800000"/>
            <a:headEnd/>
            <a:tailEnd/>
          </a:ln>
        </p:spPr>
        <p:txBody>
          <a:bodyPr>
            <a:spAutoFit/>
          </a:bodyPr>
          <a:lstStyle/>
          <a:p>
            <a:pPr eaLnBrk="0" hangingPunct="0"/>
            <a:r>
              <a:rPr lang="ru-RU" sz="1600" b="0">
                <a:latin typeface="Times New Roman" pitchFamily="18" charset="0"/>
              </a:rPr>
              <a:t>Подключение к системному блоку</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611188" y="663575"/>
            <a:ext cx="5492750" cy="3013075"/>
          </a:xfrm>
          <a:prstGeom prst="rect">
            <a:avLst/>
          </a:prstGeom>
          <a:noFill/>
          <a:ln w="9525">
            <a:noFill/>
            <a:miter lim="800000"/>
            <a:headEnd/>
            <a:tailEnd/>
          </a:ln>
        </p:spPr>
        <p:txBody>
          <a:bodyPr>
            <a:spAutoFit/>
          </a:bodyPr>
          <a:lstStyle/>
          <a:p>
            <a:pPr algn="just" eaLnBrk="0" hangingPunct="0">
              <a:tabLst>
                <a:tab pos="4286250" algn="l"/>
                <a:tab pos="5715000" algn="l"/>
              </a:tabLst>
            </a:pPr>
            <a:r>
              <a:rPr lang="ru-RU" sz="2400">
                <a:solidFill>
                  <a:srgbClr val="6B432D"/>
                </a:solidFill>
                <a:latin typeface="Arial" charset="0"/>
              </a:rPr>
              <a:t>Мультимедийный проектор</a:t>
            </a:r>
            <a:r>
              <a:rPr lang="ru-RU" sz="2400" b="0">
                <a:latin typeface="Arial" charset="0"/>
              </a:rPr>
              <a:t> подключается к компьютеру также, как подключается монитор. Современные проекторы позволяют проецировать на большой экран изображение и даже с коротких расстояний получать изображение с диагональю до 12 м.</a:t>
            </a:r>
          </a:p>
        </p:txBody>
      </p:sp>
      <p:pic>
        <p:nvPicPr>
          <p:cNvPr id="198658" name="Picture 17" descr="Проектор BenQ PB225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0000" y="1341438"/>
            <a:ext cx="2686050" cy="2149475"/>
          </a:xfrm>
          <a:prstGeom prst="rect">
            <a:avLst/>
          </a:prstGeom>
          <a:noFill/>
          <a:ln w="9525">
            <a:noFill/>
            <a:miter lim="800000"/>
            <a:headEnd/>
            <a:tailEnd/>
          </a:ln>
        </p:spPr>
      </p:pic>
      <p:sp>
        <p:nvSpPr>
          <p:cNvPr id="198659" name="Rectangle 18"/>
          <p:cNvSpPr>
            <a:spLocks noChangeArrowheads="1"/>
          </p:cNvSpPr>
          <p:nvPr/>
        </p:nvSpPr>
        <p:spPr bwMode="auto">
          <a:xfrm>
            <a:off x="6372225" y="3141663"/>
            <a:ext cx="2243138"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Проектор BenQ PB2250</a:t>
            </a:r>
          </a:p>
        </p:txBody>
      </p:sp>
      <p:pic>
        <p:nvPicPr>
          <p:cNvPr id="198660" name="Picture 19" descr="Проектор Acer PD100"/>
          <p:cNvPicPr>
            <a:picLocks noChangeAspect="1" noChangeArrowheads="1"/>
          </p:cNvPicPr>
          <p:nvPr/>
        </p:nvPicPr>
        <p:blipFill>
          <a:blip r:embed="rId3"/>
          <a:srcRect/>
          <a:stretch>
            <a:fillRect/>
          </a:stretch>
        </p:blipFill>
        <p:spPr bwMode="auto">
          <a:xfrm>
            <a:off x="539750" y="3573463"/>
            <a:ext cx="2857500" cy="2505075"/>
          </a:xfrm>
          <a:prstGeom prst="rect">
            <a:avLst/>
          </a:prstGeom>
          <a:noFill/>
          <a:ln w="9525">
            <a:noFill/>
            <a:miter lim="800000"/>
            <a:headEnd/>
            <a:tailEnd/>
          </a:ln>
        </p:spPr>
      </p:pic>
      <p:sp>
        <p:nvSpPr>
          <p:cNvPr id="198661" name="Rectangle 20"/>
          <p:cNvSpPr>
            <a:spLocks noChangeArrowheads="1"/>
          </p:cNvSpPr>
          <p:nvPr/>
        </p:nvSpPr>
        <p:spPr bwMode="auto">
          <a:xfrm>
            <a:off x="539750" y="6092825"/>
            <a:ext cx="2074863"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Проектор Acer PD100</a:t>
            </a:r>
          </a:p>
        </p:txBody>
      </p:sp>
      <p:pic>
        <p:nvPicPr>
          <p:cNvPr id="198662" name="Picture 21" descr="Проектор NEC LT245"/>
          <p:cNvPicPr>
            <a:picLocks noChangeAspect="1" noChangeArrowheads="1"/>
          </p:cNvPicPr>
          <p:nvPr/>
        </p:nvPicPr>
        <p:blipFill>
          <a:blip r:embed="rId4"/>
          <a:srcRect/>
          <a:stretch>
            <a:fillRect/>
          </a:stretch>
        </p:blipFill>
        <p:spPr bwMode="auto">
          <a:xfrm>
            <a:off x="4500563" y="4724400"/>
            <a:ext cx="2381250" cy="1200150"/>
          </a:xfrm>
          <a:prstGeom prst="rect">
            <a:avLst/>
          </a:prstGeom>
          <a:noFill/>
          <a:ln w="9525">
            <a:noFill/>
            <a:miter lim="800000"/>
            <a:headEnd/>
            <a:tailEnd/>
          </a:ln>
        </p:spPr>
      </p:pic>
      <p:sp>
        <p:nvSpPr>
          <p:cNvPr id="198663" name="Rectangle 22"/>
          <p:cNvSpPr>
            <a:spLocks noChangeArrowheads="1"/>
          </p:cNvSpPr>
          <p:nvPr/>
        </p:nvSpPr>
        <p:spPr bwMode="auto">
          <a:xfrm>
            <a:off x="4716463" y="6021388"/>
            <a:ext cx="207327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Проектор NEC LT245</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3"/>
          <p:cNvSpPr txBox="1">
            <a:spLocks noChangeArrowheads="1"/>
          </p:cNvSpPr>
          <p:nvPr/>
        </p:nvSpPr>
        <p:spPr bwMode="auto">
          <a:xfrm>
            <a:off x="539750" y="1052513"/>
            <a:ext cx="7920038" cy="2563812"/>
          </a:xfrm>
          <a:prstGeom prst="rect">
            <a:avLst/>
          </a:prstGeom>
          <a:noFill/>
          <a:ln w="9525">
            <a:noFill/>
            <a:miter lim="800000"/>
            <a:headEnd/>
            <a:tailEnd/>
          </a:ln>
        </p:spPr>
        <p:txBody>
          <a:bodyPr>
            <a:spAutoFit/>
          </a:bodyPr>
          <a:lstStyle/>
          <a:p>
            <a:pPr algn="just" eaLnBrk="0" hangingPunct="0">
              <a:tabLst>
                <a:tab pos="4286250" algn="l"/>
                <a:tab pos="5715000" algn="l"/>
              </a:tabLst>
            </a:pPr>
            <a:r>
              <a:rPr lang="ru-RU" sz="1800" b="0">
                <a:latin typeface="Arial" charset="0"/>
              </a:rPr>
              <a:t>Совокупность модулей компьютера называется его </a:t>
            </a:r>
            <a:r>
              <a:rPr lang="ru-RU" sz="1800">
                <a:solidFill>
                  <a:srgbClr val="6B432D"/>
                </a:solidFill>
                <a:latin typeface="Arial" charset="0"/>
              </a:rPr>
              <a:t>конфигурацией</a:t>
            </a:r>
            <a:r>
              <a:rPr lang="ru-RU" sz="1800" b="0">
                <a:latin typeface="Arial" charset="0"/>
              </a:rPr>
              <a:t>. Конфигурация зависит от задач, выполняемых на компьютере и совместимости модулей. </a:t>
            </a:r>
          </a:p>
          <a:p>
            <a:pPr algn="just" eaLnBrk="0" hangingPunct="0">
              <a:tabLst>
                <a:tab pos="4286250" algn="l"/>
                <a:tab pos="5715000" algn="l"/>
              </a:tabLst>
            </a:pPr>
            <a:r>
              <a:rPr lang="ru-RU" sz="1800" b="0">
                <a:latin typeface="Arial" charset="0"/>
              </a:rPr>
              <a:t>Приобретая компьютер и выбирая его конфигурацию, лучше посоветоваться со специалистом, поскольку изменение характеристик модулей происходит очень динамично. </a:t>
            </a:r>
          </a:p>
          <a:p>
            <a:pPr algn="just" eaLnBrk="0" hangingPunct="0">
              <a:tabLst>
                <a:tab pos="4286250" algn="l"/>
                <a:tab pos="5715000" algn="l"/>
              </a:tabLst>
            </a:pPr>
            <a:r>
              <a:rPr lang="ru-RU" sz="1800" b="0">
                <a:latin typeface="Arial" charset="0"/>
              </a:rPr>
              <a:t>Важно также уметь прочесть информацию о конфигурации в </a:t>
            </a:r>
            <a:r>
              <a:rPr lang="ru-RU" sz="1800">
                <a:solidFill>
                  <a:srgbClr val="6B432D"/>
                </a:solidFill>
                <a:latin typeface="Arial" charset="0"/>
              </a:rPr>
              <a:t>прайс-листе</a:t>
            </a:r>
            <a:r>
              <a:rPr lang="ru-RU" sz="1800" b="0">
                <a:latin typeface="Arial" charset="0"/>
              </a:rPr>
              <a:t>, в котором указаны и характеристики компьютера, и цены, чтобы найти оптимальное соотношение цена-качество.</a:t>
            </a:r>
          </a:p>
        </p:txBody>
      </p:sp>
      <p:sp>
        <p:nvSpPr>
          <p:cNvPr id="199682" name="Rectangle 12"/>
          <p:cNvSpPr>
            <a:spLocks noChangeArrowheads="1"/>
          </p:cNvSpPr>
          <p:nvPr/>
        </p:nvSpPr>
        <p:spPr bwMode="auto">
          <a:xfrm>
            <a:off x="1116013" y="3933825"/>
            <a:ext cx="1325562" cy="336550"/>
          </a:xfrm>
          <a:prstGeom prst="rect">
            <a:avLst/>
          </a:prstGeom>
          <a:noFill/>
          <a:ln w="9525">
            <a:noFill/>
            <a:miter lim="800000"/>
            <a:headEnd/>
            <a:tailEnd/>
          </a:ln>
        </p:spPr>
        <p:txBody>
          <a:bodyPr wrap="none">
            <a:spAutoFit/>
          </a:bodyPr>
          <a:lstStyle/>
          <a:p>
            <a:pPr eaLnBrk="0" hangingPunct="0"/>
            <a:r>
              <a:rPr lang="ru-RU" sz="1600" b="0">
                <a:latin typeface="Arial" charset="0"/>
              </a:rPr>
              <a:t>Прайс -лист</a:t>
            </a:r>
          </a:p>
        </p:txBody>
      </p:sp>
      <p:grpSp>
        <p:nvGrpSpPr>
          <p:cNvPr id="199683" name="Group 48"/>
          <p:cNvGrpSpPr>
            <a:grpSpLocks/>
          </p:cNvGrpSpPr>
          <p:nvPr/>
        </p:nvGrpSpPr>
        <p:grpSpPr bwMode="auto">
          <a:xfrm>
            <a:off x="3924300" y="3644900"/>
            <a:ext cx="4968875" cy="2300288"/>
            <a:chOff x="2562" y="1979"/>
            <a:chExt cx="3093" cy="1571"/>
          </a:xfrm>
        </p:grpSpPr>
        <p:pic>
          <p:nvPicPr>
            <p:cNvPr id="199686" name="Picture 29" descr="notebook"/>
            <p:cNvPicPr>
              <a:picLocks noChangeAspect="1" noChangeArrowheads="1"/>
            </p:cNvPicPr>
            <p:nvPr/>
          </p:nvPicPr>
          <p:blipFill>
            <a:blip r:embed="rId2"/>
            <a:srcRect t="84431" r="65202" b="9239"/>
            <a:stretch>
              <a:fillRect/>
            </a:stretch>
          </p:blipFill>
          <p:spPr bwMode="auto">
            <a:xfrm>
              <a:off x="2788" y="1979"/>
              <a:ext cx="2358" cy="353"/>
            </a:xfrm>
            <a:prstGeom prst="rect">
              <a:avLst/>
            </a:prstGeom>
            <a:noFill/>
            <a:ln w="9525">
              <a:noFill/>
              <a:miter lim="800000"/>
              <a:headEnd/>
              <a:tailEnd/>
            </a:ln>
          </p:spPr>
        </p:pic>
        <p:sp>
          <p:nvSpPr>
            <p:cNvPr id="199687" name="Line 30"/>
            <p:cNvSpPr>
              <a:spLocks noChangeShapeType="1"/>
            </p:cNvSpPr>
            <p:nvPr/>
          </p:nvSpPr>
          <p:spPr bwMode="auto">
            <a:xfrm flipH="1">
              <a:off x="2834" y="2341"/>
              <a:ext cx="227" cy="499"/>
            </a:xfrm>
            <a:prstGeom prst="line">
              <a:avLst/>
            </a:prstGeom>
            <a:noFill/>
            <a:ln w="12700">
              <a:solidFill>
                <a:srgbClr val="492C17"/>
              </a:solidFill>
              <a:round/>
              <a:headEnd type="none" w="sm" len="sm"/>
              <a:tailEnd type="none" w="sm" len="sm"/>
            </a:ln>
          </p:spPr>
          <p:txBody>
            <a:bodyPr/>
            <a:lstStyle/>
            <a:p>
              <a:endParaRPr lang="ru-RU"/>
            </a:p>
          </p:txBody>
        </p:sp>
        <p:sp>
          <p:nvSpPr>
            <p:cNvPr id="199688" name="Line 31"/>
            <p:cNvSpPr>
              <a:spLocks noChangeShapeType="1"/>
            </p:cNvSpPr>
            <p:nvPr/>
          </p:nvSpPr>
          <p:spPr bwMode="auto">
            <a:xfrm>
              <a:off x="3333" y="2342"/>
              <a:ext cx="0" cy="317"/>
            </a:xfrm>
            <a:prstGeom prst="line">
              <a:avLst/>
            </a:prstGeom>
            <a:noFill/>
            <a:ln w="12700">
              <a:solidFill>
                <a:srgbClr val="492C17"/>
              </a:solidFill>
              <a:round/>
              <a:headEnd type="none" w="sm" len="sm"/>
              <a:tailEnd type="none" w="sm" len="sm"/>
            </a:ln>
          </p:spPr>
          <p:txBody>
            <a:bodyPr/>
            <a:lstStyle/>
            <a:p>
              <a:endParaRPr lang="ru-RU"/>
            </a:p>
          </p:txBody>
        </p:sp>
        <p:sp>
          <p:nvSpPr>
            <p:cNvPr id="199689" name="Line 32"/>
            <p:cNvSpPr>
              <a:spLocks noChangeShapeType="1"/>
            </p:cNvSpPr>
            <p:nvPr/>
          </p:nvSpPr>
          <p:spPr bwMode="auto">
            <a:xfrm>
              <a:off x="3560" y="2342"/>
              <a:ext cx="0" cy="771"/>
            </a:xfrm>
            <a:prstGeom prst="line">
              <a:avLst/>
            </a:prstGeom>
            <a:noFill/>
            <a:ln w="12700">
              <a:solidFill>
                <a:srgbClr val="492C17"/>
              </a:solidFill>
              <a:round/>
              <a:headEnd type="none" w="sm" len="sm"/>
              <a:tailEnd type="none" w="sm" len="sm"/>
            </a:ln>
          </p:spPr>
          <p:txBody>
            <a:bodyPr/>
            <a:lstStyle/>
            <a:p>
              <a:endParaRPr lang="ru-RU"/>
            </a:p>
          </p:txBody>
        </p:sp>
        <p:sp>
          <p:nvSpPr>
            <p:cNvPr id="199690" name="Line 33"/>
            <p:cNvSpPr>
              <a:spLocks noChangeShapeType="1"/>
            </p:cNvSpPr>
            <p:nvPr/>
          </p:nvSpPr>
          <p:spPr bwMode="auto">
            <a:xfrm>
              <a:off x="3786" y="2342"/>
              <a:ext cx="0" cy="317"/>
            </a:xfrm>
            <a:prstGeom prst="line">
              <a:avLst/>
            </a:prstGeom>
            <a:noFill/>
            <a:ln w="12700">
              <a:solidFill>
                <a:srgbClr val="492C17"/>
              </a:solidFill>
              <a:round/>
              <a:headEnd type="none" w="sm" len="sm"/>
              <a:tailEnd type="none" w="sm" len="sm"/>
            </a:ln>
          </p:spPr>
          <p:txBody>
            <a:bodyPr/>
            <a:lstStyle/>
            <a:p>
              <a:endParaRPr lang="ru-RU"/>
            </a:p>
          </p:txBody>
        </p:sp>
        <p:sp>
          <p:nvSpPr>
            <p:cNvPr id="199691" name="Line 34"/>
            <p:cNvSpPr>
              <a:spLocks noChangeShapeType="1"/>
            </p:cNvSpPr>
            <p:nvPr/>
          </p:nvSpPr>
          <p:spPr bwMode="auto">
            <a:xfrm>
              <a:off x="4149" y="2341"/>
              <a:ext cx="0" cy="771"/>
            </a:xfrm>
            <a:prstGeom prst="line">
              <a:avLst/>
            </a:prstGeom>
            <a:noFill/>
            <a:ln w="12700">
              <a:solidFill>
                <a:srgbClr val="492C17"/>
              </a:solidFill>
              <a:round/>
              <a:headEnd type="none" w="sm" len="sm"/>
              <a:tailEnd type="none" w="sm" len="sm"/>
            </a:ln>
          </p:spPr>
          <p:txBody>
            <a:bodyPr/>
            <a:lstStyle/>
            <a:p>
              <a:endParaRPr lang="ru-RU"/>
            </a:p>
          </p:txBody>
        </p:sp>
        <p:sp>
          <p:nvSpPr>
            <p:cNvPr id="199692" name="Line 35"/>
            <p:cNvSpPr>
              <a:spLocks noChangeShapeType="1"/>
            </p:cNvSpPr>
            <p:nvPr/>
          </p:nvSpPr>
          <p:spPr bwMode="auto">
            <a:xfrm>
              <a:off x="4376" y="2341"/>
              <a:ext cx="0" cy="363"/>
            </a:xfrm>
            <a:prstGeom prst="line">
              <a:avLst/>
            </a:prstGeom>
            <a:noFill/>
            <a:ln w="12700">
              <a:solidFill>
                <a:srgbClr val="492C17"/>
              </a:solidFill>
              <a:round/>
              <a:headEnd type="none" w="sm" len="sm"/>
              <a:tailEnd type="none" w="sm" len="sm"/>
            </a:ln>
          </p:spPr>
          <p:txBody>
            <a:bodyPr/>
            <a:lstStyle/>
            <a:p>
              <a:endParaRPr lang="ru-RU"/>
            </a:p>
          </p:txBody>
        </p:sp>
        <p:sp>
          <p:nvSpPr>
            <p:cNvPr id="199693" name="Line 36"/>
            <p:cNvSpPr>
              <a:spLocks noChangeShapeType="1"/>
            </p:cNvSpPr>
            <p:nvPr/>
          </p:nvSpPr>
          <p:spPr bwMode="auto">
            <a:xfrm>
              <a:off x="4740" y="2341"/>
              <a:ext cx="0" cy="771"/>
            </a:xfrm>
            <a:prstGeom prst="line">
              <a:avLst/>
            </a:prstGeom>
            <a:noFill/>
            <a:ln w="12700">
              <a:solidFill>
                <a:srgbClr val="492C17"/>
              </a:solidFill>
              <a:round/>
              <a:headEnd type="none" w="sm" len="sm"/>
              <a:tailEnd type="none" w="sm" len="sm"/>
            </a:ln>
          </p:spPr>
          <p:txBody>
            <a:bodyPr/>
            <a:lstStyle/>
            <a:p>
              <a:endParaRPr lang="ru-RU"/>
            </a:p>
          </p:txBody>
        </p:sp>
        <p:sp>
          <p:nvSpPr>
            <p:cNvPr id="199694" name="Line 37"/>
            <p:cNvSpPr>
              <a:spLocks noChangeShapeType="1"/>
            </p:cNvSpPr>
            <p:nvPr/>
          </p:nvSpPr>
          <p:spPr bwMode="auto">
            <a:xfrm>
              <a:off x="4875" y="2341"/>
              <a:ext cx="181" cy="454"/>
            </a:xfrm>
            <a:prstGeom prst="line">
              <a:avLst/>
            </a:prstGeom>
            <a:noFill/>
            <a:ln w="12700">
              <a:solidFill>
                <a:srgbClr val="492C17"/>
              </a:solidFill>
              <a:round/>
              <a:headEnd type="none" w="sm" len="sm"/>
              <a:tailEnd type="none" w="sm" len="sm"/>
            </a:ln>
          </p:spPr>
          <p:txBody>
            <a:bodyPr/>
            <a:lstStyle/>
            <a:p>
              <a:endParaRPr lang="ru-RU"/>
            </a:p>
          </p:txBody>
        </p:sp>
        <p:sp>
          <p:nvSpPr>
            <p:cNvPr id="199695" name="Rectangle 38"/>
            <p:cNvSpPr>
              <a:spLocks noChangeArrowheads="1"/>
            </p:cNvSpPr>
            <p:nvPr/>
          </p:nvSpPr>
          <p:spPr bwMode="auto">
            <a:xfrm>
              <a:off x="2971" y="2711"/>
              <a:ext cx="594" cy="187"/>
            </a:xfrm>
            <a:prstGeom prst="rect">
              <a:avLst/>
            </a:prstGeom>
            <a:noFill/>
            <a:ln w="9525">
              <a:noFill/>
              <a:miter lim="800000"/>
              <a:headEnd/>
              <a:tailEnd/>
            </a:ln>
          </p:spPr>
          <p:txBody>
            <a:bodyPr wrap="none">
              <a:spAutoFit/>
            </a:bodyPr>
            <a:lstStyle/>
            <a:p>
              <a:pPr eaLnBrk="0" hangingPunct="0"/>
              <a:r>
                <a:rPr lang="ru-RU" sz="1200" b="0">
                  <a:latin typeface="Arial" charset="0"/>
                </a:rPr>
                <a:t>Процессор</a:t>
              </a:r>
            </a:p>
          </p:txBody>
        </p:sp>
        <p:sp>
          <p:nvSpPr>
            <p:cNvPr id="199696" name="Rectangle 39"/>
            <p:cNvSpPr>
              <a:spLocks noChangeArrowheads="1"/>
            </p:cNvSpPr>
            <p:nvPr/>
          </p:nvSpPr>
          <p:spPr bwMode="auto">
            <a:xfrm>
              <a:off x="4875" y="2838"/>
              <a:ext cx="780" cy="187"/>
            </a:xfrm>
            <a:prstGeom prst="rect">
              <a:avLst/>
            </a:prstGeom>
            <a:noFill/>
            <a:ln w="9525">
              <a:noFill/>
              <a:miter lim="800000"/>
              <a:headEnd/>
              <a:tailEnd/>
            </a:ln>
          </p:spPr>
          <p:txBody>
            <a:bodyPr wrap="none">
              <a:spAutoFit/>
            </a:bodyPr>
            <a:lstStyle/>
            <a:p>
              <a:pPr eaLnBrk="0" hangingPunct="0"/>
              <a:r>
                <a:rPr lang="ru-RU" sz="1200" b="0">
                  <a:latin typeface="Arial" charset="0"/>
                </a:rPr>
                <a:t>Наличие сумки</a:t>
              </a:r>
            </a:p>
          </p:txBody>
        </p:sp>
        <p:sp>
          <p:nvSpPr>
            <p:cNvPr id="199697" name="Rectangle 40"/>
            <p:cNvSpPr>
              <a:spLocks noChangeArrowheads="1"/>
            </p:cNvSpPr>
            <p:nvPr/>
          </p:nvSpPr>
          <p:spPr bwMode="auto">
            <a:xfrm>
              <a:off x="3198" y="3110"/>
              <a:ext cx="729" cy="312"/>
            </a:xfrm>
            <a:prstGeom prst="rect">
              <a:avLst/>
            </a:prstGeom>
            <a:noFill/>
            <a:ln w="9525">
              <a:noFill/>
              <a:miter lim="800000"/>
              <a:headEnd/>
              <a:tailEnd/>
            </a:ln>
          </p:spPr>
          <p:txBody>
            <a:bodyPr wrap="none">
              <a:spAutoFit/>
            </a:bodyPr>
            <a:lstStyle/>
            <a:p>
              <a:pPr eaLnBrk="0" hangingPunct="0"/>
              <a:r>
                <a:rPr lang="ru-RU" sz="1200" b="0">
                  <a:latin typeface="Arial" charset="0"/>
                </a:rPr>
                <a:t>Оперативная </a:t>
              </a:r>
            </a:p>
            <a:p>
              <a:pPr eaLnBrk="0" hangingPunct="0"/>
              <a:r>
                <a:rPr lang="ru-RU" sz="1200" b="0">
                  <a:latin typeface="Arial" charset="0"/>
                </a:rPr>
                <a:t>память (</a:t>
              </a:r>
              <a:r>
                <a:rPr lang="en-US" sz="1200" b="0">
                  <a:latin typeface="Arial" charset="0"/>
                </a:rPr>
                <a:t>RAM</a:t>
              </a:r>
              <a:r>
                <a:rPr lang="ru-RU" sz="1200" b="0">
                  <a:latin typeface="Arial" charset="0"/>
                </a:rPr>
                <a:t>)</a:t>
              </a:r>
            </a:p>
          </p:txBody>
        </p:sp>
        <p:sp>
          <p:nvSpPr>
            <p:cNvPr id="199698" name="Rectangle 41"/>
            <p:cNvSpPr>
              <a:spLocks noChangeArrowheads="1"/>
            </p:cNvSpPr>
            <p:nvPr/>
          </p:nvSpPr>
          <p:spPr bwMode="auto">
            <a:xfrm>
              <a:off x="3540" y="2687"/>
              <a:ext cx="648" cy="312"/>
            </a:xfrm>
            <a:prstGeom prst="rect">
              <a:avLst/>
            </a:prstGeom>
            <a:noFill/>
            <a:ln w="9525">
              <a:noFill/>
              <a:miter lim="800000"/>
              <a:headEnd/>
              <a:tailEnd/>
            </a:ln>
          </p:spPr>
          <p:txBody>
            <a:bodyPr wrap="none">
              <a:spAutoFit/>
            </a:bodyPr>
            <a:lstStyle/>
            <a:p>
              <a:pPr eaLnBrk="0" hangingPunct="0"/>
              <a:r>
                <a:rPr lang="ru-RU" sz="1200" b="0">
                  <a:latin typeface="Arial" charset="0"/>
                </a:rPr>
                <a:t>Объем </a:t>
              </a:r>
            </a:p>
            <a:p>
              <a:pPr eaLnBrk="0" hangingPunct="0"/>
              <a:r>
                <a:rPr lang="ru-RU" sz="1200" b="0">
                  <a:latin typeface="Arial" charset="0"/>
                </a:rPr>
                <a:t>винчестера </a:t>
              </a:r>
            </a:p>
          </p:txBody>
        </p:sp>
        <p:sp>
          <p:nvSpPr>
            <p:cNvPr id="199699" name="Rectangle 42"/>
            <p:cNvSpPr>
              <a:spLocks noChangeArrowheads="1"/>
            </p:cNvSpPr>
            <p:nvPr/>
          </p:nvSpPr>
          <p:spPr bwMode="auto">
            <a:xfrm>
              <a:off x="3876" y="3113"/>
              <a:ext cx="681" cy="437"/>
            </a:xfrm>
            <a:prstGeom prst="rect">
              <a:avLst/>
            </a:prstGeom>
            <a:noFill/>
            <a:ln w="9525">
              <a:noFill/>
              <a:miter lim="800000"/>
              <a:headEnd/>
              <a:tailEnd/>
            </a:ln>
          </p:spPr>
          <p:txBody>
            <a:bodyPr>
              <a:spAutoFit/>
            </a:bodyPr>
            <a:lstStyle/>
            <a:p>
              <a:pPr eaLnBrk="0" hangingPunct="0"/>
              <a:r>
                <a:rPr lang="ru-RU" sz="1200" b="0">
                  <a:latin typeface="Arial" charset="0"/>
                </a:rPr>
                <a:t>Дисководы</a:t>
              </a:r>
            </a:p>
            <a:p>
              <a:pPr eaLnBrk="0" hangingPunct="0"/>
              <a:r>
                <a:rPr lang="ru-RU" sz="1200" b="0">
                  <a:latin typeface="Arial" charset="0"/>
                </a:rPr>
                <a:t>комбиниров.</a:t>
              </a:r>
            </a:p>
            <a:p>
              <a:pPr eaLnBrk="0" hangingPunct="0"/>
              <a:r>
                <a:rPr lang="en-US" sz="1200" b="0">
                  <a:latin typeface="Arial" charset="0"/>
                </a:rPr>
                <a:t>CD, DVD</a:t>
              </a:r>
              <a:endParaRPr lang="ru-RU" sz="1200" b="0">
                <a:latin typeface="Arial" charset="0"/>
              </a:endParaRPr>
            </a:p>
          </p:txBody>
        </p:sp>
        <p:sp>
          <p:nvSpPr>
            <p:cNvPr id="199700" name="Rectangle 43"/>
            <p:cNvSpPr>
              <a:spLocks noChangeArrowheads="1"/>
            </p:cNvSpPr>
            <p:nvPr/>
          </p:nvSpPr>
          <p:spPr bwMode="auto">
            <a:xfrm>
              <a:off x="4147" y="2710"/>
              <a:ext cx="683" cy="437"/>
            </a:xfrm>
            <a:prstGeom prst="rect">
              <a:avLst/>
            </a:prstGeom>
            <a:noFill/>
            <a:ln w="9525">
              <a:noFill/>
              <a:miter lim="800000"/>
              <a:headEnd/>
              <a:tailEnd/>
            </a:ln>
          </p:spPr>
          <p:txBody>
            <a:bodyPr>
              <a:spAutoFit/>
            </a:bodyPr>
            <a:lstStyle/>
            <a:p>
              <a:pPr eaLnBrk="0" hangingPunct="0"/>
              <a:r>
                <a:rPr lang="ru-RU" sz="1200" b="0">
                  <a:latin typeface="Arial" charset="0"/>
                </a:rPr>
                <a:t>Поддержка</a:t>
              </a:r>
            </a:p>
            <a:p>
              <a:pPr eaLnBrk="0" hangingPunct="0"/>
              <a:r>
                <a:rPr lang="ru-RU" sz="1200" b="0">
                  <a:latin typeface="Arial" charset="0"/>
                </a:rPr>
                <a:t>технологии Wi-Fi</a:t>
              </a:r>
            </a:p>
          </p:txBody>
        </p:sp>
        <p:sp>
          <p:nvSpPr>
            <p:cNvPr id="199701" name="Rectangle 44"/>
            <p:cNvSpPr>
              <a:spLocks noChangeArrowheads="1"/>
            </p:cNvSpPr>
            <p:nvPr/>
          </p:nvSpPr>
          <p:spPr bwMode="auto">
            <a:xfrm>
              <a:off x="2562" y="2838"/>
              <a:ext cx="581" cy="312"/>
            </a:xfrm>
            <a:prstGeom prst="rect">
              <a:avLst/>
            </a:prstGeom>
            <a:noFill/>
            <a:ln w="9525">
              <a:noFill/>
              <a:miter lim="800000"/>
              <a:headEnd/>
              <a:tailEnd/>
            </a:ln>
          </p:spPr>
          <p:txBody>
            <a:bodyPr wrap="none">
              <a:spAutoFit/>
            </a:bodyPr>
            <a:lstStyle/>
            <a:p>
              <a:pPr eaLnBrk="0" hangingPunct="0"/>
              <a:r>
                <a:rPr lang="ru-RU" sz="1200" b="0">
                  <a:latin typeface="Arial" charset="0"/>
                </a:rPr>
                <a:t>Диагональ</a:t>
              </a:r>
            </a:p>
            <a:p>
              <a:pPr eaLnBrk="0" hangingPunct="0"/>
              <a:r>
                <a:rPr lang="ru-RU" sz="1200" b="0">
                  <a:latin typeface="Arial" charset="0"/>
                </a:rPr>
                <a:t>монитора</a:t>
              </a:r>
            </a:p>
          </p:txBody>
        </p:sp>
        <p:sp>
          <p:nvSpPr>
            <p:cNvPr id="199702" name="Rectangle 45"/>
            <p:cNvSpPr>
              <a:spLocks noChangeArrowheads="1"/>
            </p:cNvSpPr>
            <p:nvPr/>
          </p:nvSpPr>
          <p:spPr bwMode="auto">
            <a:xfrm>
              <a:off x="4466" y="3113"/>
              <a:ext cx="681" cy="188"/>
            </a:xfrm>
            <a:prstGeom prst="rect">
              <a:avLst/>
            </a:prstGeom>
            <a:noFill/>
            <a:ln w="9525">
              <a:noFill/>
              <a:miter lim="800000"/>
              <a:headEnd/>
              <a:tailEnd/>
            </a:ln>
          </p:spPr>
          <p:txBody>
            <a:bodyPr>
              <a:spAutoFit/>
            </a:bodyPr>
            <a:lstStyle/>
            <a:p>
              <a:pPr eaLnBrk="0" hangingPunct="0"/>
              <a:r>
                <a:rPr lang="en-US" sz="1200" b="0">
                  <a:latin typeface="Arial" charset="0"/>
                </a:rPr>
                <a:t>Windows XP</a:t>
              </a:r>
              <a:endParaRPr lang="ru-RU" sz="1200" b="0">
                <a:latin typeface="Arial" charset="0"/>
              </a:endParaRPr>
            </a:p>
          </p:txBody>
        </p:sp>
      </p:grpSp>
      <p:sp>
        <p:nvSpPr>
          <p:cNvPr id="166959" name="Rectangle 47">
            <a:hlinkClick r:id="rId3" action="ppaction://hlinksldjump" highlightClick="1"/>
          </p:cNvPr>
          <p:cNvSpPr>
            <a:spLocks noChangeArrowheads="1"/>
          </p:cNvSpPr>
          <p:nvPr/>
        </p:nvSpPr>
        <p:spPr bwMode="auto">
          <a:xfrm>
            <a:off x="1619250" y="476250"/>
            <a:ext cx="3384550" cy="431800"/>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Конфигурация и прайс-листы</a:t>
            </a:r>
          </a:p>
        </p:txBody>
      </p:sp>
      <p:pic>
        <p:nvPicPr>
          <p:cNvPr id="199685" name="Picture 35"/>
          <p:cNvPicPr>
            <a:picLocks noChangeAspect="1" noChangeArrowheads="1"/>
          </p:cNvPicPr>
          <p:nvPr/>
        </p:nvPicPr>
        <p:blipFill>
          <a:blip r:embed="rId4"/>
          <a:srcRect l="27654" t="39568" r="12325" b="9087"/>
          <a:stretch>
            <a:fillRect/>
          </a:stretch>
        </p:blipFill>
        <p:spPr bwMode="auto">
          <a:xfrm>
            <a:off x="0" y="4799013"/>
            <a:ext cx="3851275" cy="20589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14" descr="comp old"/>
          <p:cNvPicPr>
            <a:picLocks noChangeAspect="1" noChangeArrowheads="1"/>
          </p:cNvPicPr>
          <p:nvPr/>
        </p:nvPicPr>
        <p:blipFill>
          <a:blip r:embed="rId2"/>
          <a:srcRect/>
          <a:stretch>
            <a:fillRect/>
          </a:stretch>
        </p:blipFill>
        <p:spPr bwMode="auto">
          <a:xfrm>
            <a:off x="2195513" y="260350"/>
            <a:ext cx="2282825" cy="4148138"/>
          </a:xfrm>
          <a:prstGeom prst="rect">
            <a:avLst/>
          </a:prstGeom>
          <a:noFill/>
          <a:ln w="9525">
            <a:noFill/>
            <a:miter lim="800000"/>
            <a:headEnd/>
            <a:tailEnd/>
          </a:ln>
        </p:spPr>
      </p:pic>
      <p:sp>
        <p:nvSpPr>
          <p:cNvPr id="200706" name="Rectangle 5"/>
          <p:cNvSpPr>
            <a:spLocks noChangeArrowheads="1"/>
          </p:cNvSpPr>
          <p:nvPr/>
        </p:nvSpPr>
        <p:spPr bwMode="auto">
          <a:xfrm>
            <a:off x="0" y="0"/>
            <a:ext cx="6659563" cy="4652963"/>
          </a:xfrm>
          <a:prstGeom prst="rect">
            <a:avLst/>
          </a:prstGeom>
          <a:solidFill>
            <a:srgbClr val="FFEAD5">
              <a:alpha val="58038"/>
            </a:srgbClr>
          </a:solidFill>
          <a:ln w="9525">
            <a:solidFill>
              <a:srgbClr val="FFEAD5"/>
            </a:solidFill>
            <a:miter lim="800000"/>
            <a:headEnd/>
            <a:tailEnd/>
          </a:ln>
        </p:spPr>
        <p:txBody>
          <a:bodyPr wrap="none" anchor="ctr"/>
          <a:lstStyle/>
          <a:p>
            <a:pPr eaLnBrk="0" hangingPunct="0"/>
            <a:endParaRPr lang="ru-RU"/>
          </a:p>
        </p:txBody>
      </p:sp>
      <p:sp>
        <p:nvSpPr>
          <p:cNvPr id="200707" name="Rectangle 6"/>
          <p:cNvSpPr>
            <a:spLocks noChangeArrowheads="1"/>
          </p:cNvSpPr>
          <p:nvPr/>
        </p:nvSpPr>
        <p:spPr bwMode="auto">
          <a:xfrm>
            <a:off x="6696075" y="4697413"/>
            <a:ext cx="2484438" cy="2160587"/>
          </a:xfrm>
          <a:prstGeom prst="rect">
            <a:avLst/>
          </a:prstGeom>
          <a:solidFill>
            <a:srgbClr val="BF8667">
              <a:alpha val="72156"/>
            </a:srgbClr>
          </a:solidFill>
          <a:ln w="9525">
            <a:solidFill>
              <a:srgbClr val="FFEAD5"/>
            </a:solidFill>
            <a:miter lim="800000"/>
            <a:headEnd/>
            <a:tailEnd/>
          </a:ln>
        </p:spPr>
        <p:txBody>
          <a:bodyPr wrap="none" anchor="ctr"/>
          <a:lstStyle/>
          <a:p>
            <a:pPr eaLnBrk="0" hangingPunct="0"/>
            <a:endParaRPr lang="ru-RU"/>
          </a:p>
        </p:txBody>
      </p:sp>
      <p:sp>
        <p:nvSpPr>
          <p:cNvPr id="200708" name="Rectangle 7"/>
          <p:cNvSpPr>
            <a:spLocks noChangeArrowheads="1"/>
          </p:cNvSpPr>
          <p:nvPr/>
        </p:nvSpPr>
        <p:spPr bwMode="auto">
          <a:xfrm>
            <a:off x="0" y="4697413"/>
            <a:ext cx="6659563" cy="2160587"/>
          </a:xfrm>
          <a:prstGeom prst="rect">
            <a:avLst/>
          </a:prstGeom>
          <a:solidFill>
            <a:srgbClr val="DDBFAF">
              <a:alpha val="72156"/>
            </a:srgbClr>
          </a:solidFill>
          <a:ln w="9525">
            <a:solidFill>
              <a:srgbClr val="FFEAD5"/>
            </a:solidFill>
            <a:miter lim="800000"/>
            <a:headEnd/>
            <a:tailEnd/>
          </a:ln>
        </p:spPr>
        <p:txBody>
          <a:bodyPr wrap="none" anchor="ctr"/>
          <a:lstStyle/>
          <a:p>
            <a:pPr eaLnBrk="0" hangingPunct="0"/>
            <a:endParaRPr lang="ru-RU"/>
          </a:p>
        </p:txBody>
      </p:sp>
      <p:sp>
        <p:nvSpPr>
          <p:cNvPr id="164872" name="Text Box 8"/>
          <p:cNvSpPr txBox="1">
            <a:spLocks noChangeArrowheads="1"/>
          </p:cNvSpPr>
          <p:nvPr/>
        </p:nvSpPr>
        <p:spPr bwMode="auto">
          <a:xfrm>
            <a:off x="6732588" y="5013325"/>
            <a:ext cx="2411412" cy="701675"/>
          </a:xfrm>
          <a:prstGeom prst="rect">
            <a:avLst/>
          </a:prstGeom>
          <a:noFill/>
          <a:ln>
            <a:noFill/>
          </a:ln>
          <a:effectLst>
            <a:outerShdw dist="35921" dir="2700000" algn="ctr" rotWithShape="0">
              <a:srgbClr val="6B432D"/>
            </a:outerShdw>
          </a:effectLst>
          <a:extLst>
            <a:ext uri="{909E8E84-426E-40DD-AFC4-6F175D3DCCD1}"/>
            <a:ext uri="{91240B29-F687-4F45-9708-019B960494DF}"/>
          </a:extLst>
        </p:spPr>
        <p:txBody>
          <a:bodyPr>
            <a:spAutoFit/>
          </a:bodyPr>
          <a:lstStyle/>
          <a:p>
            <a:pPr algn="ctr">
              <a:defRPr/>
            </a:pPr>
            <a:r>
              <a:rPr lang="ru-RU" sz="20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Дополнительный</a:t>
            </a:r>
          </a:p>
          <a:p>
            <a:pPr algn="ctr">
              <a:defRPr/>
            </a:pPr>
            <a:r>
              <a:rPr lang="ru-RU" sz="20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материал</a:t>
            </a:r>
          </a:p>
        </p:txBody>
      </p:sp>
      <p:sp>
        <p:nvSpPr>
          <p:cNvPr id="164873" name="Text Box 9"/>
          <p:cNvSpPr txBox="1">
            <a:spLocks noChangeArrowheads="1"/>
          </p:cNvSpPr>
          <p:nvPr/>
        </p:nvSpPr>
        <p:spPr bwMode="auto">
          <a:xfrm>
            <a:off x="827088" y="5229225"/>
            <a:ext cx="5473700" cy="579438"/>
          </a:xfrm>
          <a:prstGeom prst="rect">
            <a:avLst/>
          </a:prstGeom>
          <a:noFill/>
          <a:ln>
            <a:noFill/>
          </a:ln>
          <a:effectLst>
            <a:outerShdw dist="35921" dir="2700000" algn="ctr" rotWithShape="0">
              <a:srgbClr val="6B432D"/>
            </a:outerShdw>
          </a:effectLst>
          <a:extLst>
            <a:ext uri="{909E8E84-426E-40DD-AFC4-6F175D3DCCD1}"/>
            <a:ext uri="{91240B29-F687-4F45-9708-019B960494DF}"/>
          </a:extLst>
        </p:spPr>
        <p:txBody>
          <a:bodyPr>
            <a:spAutoFit/>
          </a:bodyPr>
          <a:lstStyle/>
          <a:p>
            <a:pPr algn="ctr">
              <a:defRPr/>
            </a:pPr>
            <a:r>
              <a:rPr lang="ru-RU" sz="32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Необычные компьютеры</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4" name="Rectangle 6"/>
          <p:cNvSpPr>
            <a:spLocks noChangeArrowheads="1"/>
          </p:cNvSpPr>
          <p:nvPr/>
        </p:nvSpPr>
        <p:spPr bwMode="auto">
          <a:xfrm>
            <a:off x="3995738" y="3357563"/>
            <a:ext cx="4394200" cy="1871662"/>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pic>
        <p:nvPicPr>
          <p:cNvPr id="201730" name="Picture 2" descr="11"/>
          <p:cNvPicPr>
            <a:picLocks noChangeAspect="1" noChangeArrowheads="1"/>
          </p:cNvPicPr>
          <p:nvPr/>
        </p:nvPicPr>
        <p:blipFill>
          <a:blip r:embed="rId2"/>
          <a:srcRect b="24396"/>
          <a:stretch>
            <a:fillRect/>
          </a:stretch>
        </p:blipFill>
        <p:spPr bwMode="auto">
          <a:xfrm>
            <a:off x="0" y="0"/>
            <a:ext cx="3638550" cy="6858000"/>
          </a:xfrm>
          <a:prstGeom prst="rect">
            <a:avLst/>
          </a:prstGeom>
          <a:noFill/>
          <a:ln w="9525">
            <a:noFill/>
            <a:miter lim="800000"/>
            <a:headEnd/>
            <a:tailEnd/>
          </a:ln>
        </p:spPr>
      </p:pic>
      <p:sp>
        <p:nvSpPr>
          <p:cNvPr id="201731" name="Text Box 4"/>
          <p:cNvSpPr txBox="1">
            <a:spLocks noChangeArrowheads="1"/>
          </p:cNvSpPr>
          <p:nvPr/>
        </p:nvSpPr>
        <p:spPr bwMode="auto">
          <a:xfrm>
            <a:off x="4500563" y="908050"/>
            <a:ext cx="2995612" cy="701675"/>
          </a:xfrm>
          <a:prstGeom prst="rect">
            <a:avLst/>
          </a:prstGeom>
          <a:noFill/>
          <a:ln w="9525">
            <a:noFill/>
            <a:miter lim="800000"/>
            <a:headEnd/>
            <a:tailEnd/>
          </a:ln>
        </p:spPr>
        <p:txBody>
          <a:bodyPr wrap="none">
            <a:spAutoFit/>
          </a:bodyPr>
          <a:lstStyle/>
          <a:p>
            <a:pPr algn="ctr"/>
            <a:r>
              <a:rPr lang="ru-RU" sz="2000" b="0">
                <a:solidFill>
                  <a:srgbClr val="895639"/>
                </a:solidFill>
                <a:latin typeface="Arial" charset="0"/>
              </a:rPr>
              <a:t>Занимательные факты </a:t>
            </a:r>
          </a:p>
          <a:p>
            <a:pPr algn="ctr"/>
            <a:r>
              <a:rPr lang="ru-RU" sz="2000" b="0">
                <a:solidFill>
                  <a:srgbClr val="895639"/>
                </a:solidFill>
                <a:latin typeface="Arial" charset="0"/>
              </a:rPr>
              <a:t>из истории развития ВТ</a:t>
            </a:r>
          </a:p>
        </p:txBody>
      </p:sp>
      <p:sp>
        <p:nvSpPr>
          <p:cNvPr id="201732" name="Text Box 5"/>
          <p:cNvSpPr txBox="1">
            <a:spLocks noChangeArrowheads="1"/>
          </p:cNvSpPr>
          <p:nvPr/>
        </p:nvSpPr>
        <p:spPr bwMode="auto">
          <a:xfrm>
            <a:off x="4140200" y="1916113"/>
            <a:ext cx="4051300" cy="3441700"/>
          </a:xfrm>
          <a:prstGeom prst="rect">
            <a:avLst/>
          </a:prstGeom>
          <a:noFill/>
          <a:ln w="9525">
            <a:noFill/>
            <a:miter lim="800000"/>
            <a:headEnd/>
            <a:tailEnd/>
          </a:ln>
        </p:spPr>
        <p:txBody>
          <a:bodyPr>
            <a:spAutoFit/>
          </a:bodyPr>
          <a:lstStyle/>
          <a:p>
            <a:pPr algn="just" eaLnBrk="0" hangingPunct="0"/>
            <a:r>
              <a:rPr lang="ru-RU" sz="2200" b="0">
                <a:latin typeface="Arial" charset="0"/>
              </a:rPr>
              <a:t>Прогресс в вычислительной технике не может не восхищать. </a:t>
            </a:r>
          </a:p>
          <a:p>
            <a:pPr algn="just" eaLnBrk="0" hangingPunct="0"/>
            <a:r>
              <a:rPr lang="ru-RU" sz="2200" b="0">
                <a:latin typeface="Arial" charset="0"/>
              </a:rPr>
              <a:t>Всего за 50 лет быстродействие серийно выпускаемых ЭВМ увеличилось в миллион раз при существенном уменьшении размеров и энергопотребления.</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 Box 5"/>
          <p:cNvSpPr txBox="1">
            <a:spLocks noChangeArrowheads="1"/>
          </p:cNvSpPr>
          <p:nvPr/>
        </p:nvSpPr>
        <p:spPr bwMode="auto">
          <a:xfrm>
            <a:off x="611188" y="692150"/>
            <a:ext cx="4321175" cy="6264275"/>
          </a:xfrm>
          <a:prstGeom prst="rect">
            <a:avLst/>
          </a:prstGeom>
          <a:noFill/>
          <a:ln w="9525">
            <a:noFill/>
            <a:miter lim="800000"/>
            <a:headEnd/>
            <a:tailEnd/>
          </a:ln>
        </p:spPr>
        <p:txBody>
          <a:bodyPr>
            <a:spAutoFit/>
          </a:bodyPr>
          <a:lstStyle/>
          <a:p>
            <a:pPr algn="just"/>
            <a:r>
              <a:rPr lang="ru-RU" sz="1500" b="0">
                <a:latin typeface="Arial" charset="0"/>
              </a:rPr>
              <a:t>В мире немало реальных и виртуальных музеев, посвященных компьютерной технике, но музей, содержащий более 3000 «железных» изделий, 2 000 фильмов, 5 000 фотографий, огромное число документов и много гигабайт программ, стал самым крупным после открытия для свободного доступа в 2005 году, когда он стал частью исследовательского парка </a:t>
            </a:r>
            <a:r>
              <a:rPr lang="en-US" sz="1500" b="0">
                <a:latin typeface="Arial" charset="0"/>
              </a:rPr>
              <a:t>NASA </a:t>
            </a:r>
            <a:r>
              <a:rPr lang="ru-RU" sz="1500" b="0">
                <a:latin typeface="Arial" charset="0"/>
              </a:rPr>
              <a:t>в силиконовой долине Калифорнии. Основанный в 1996 году музей пополнил коллекцию и привёл в рабочее состояние компьютеры, датируемые 1945 –</a:t>
            </a:r>
            <a:r>
              <a:rPr lang="ru-RU" sz="1500">
                <a:latin typeface="Arial" charset="0"/>
              </a:rPr>
              <a:t> </a:t>
            </a:r>
            <a:r>
              <a:rPr lang="ru-RU" sz="1500" b="0">
                <a:latin typeface="Arial" charset="0"/>
              </a:rPr>
              <a:t>1990 годами. </a:t>
            </a:r>
          </a:p>
          <a:p>
            <a:pPr algn="just"/>
            <a:r>
              <a:rPr lang="ru-RU" sz="1500" b="0">
                <a:latin typeface="Arial" charset="0"/>
              </a:rPr>
              <a:t>Эту модель </a:t>
            </a:r>
            <a:r>
              <a:rPr lang="en-US" sz="1500" b="0">
                <a:latin typeface="Arial" charset="0"/>
              </a:rPr>
              <a:t>(Home­made </a:t>
            </a:r>
            <a:r>
              <a:rPr lang="ru-RU" sz="1500" b="0">
                <a:latin typeface="Arial" charset="0"/>
              </a:rPr>
              <a:t>8080 </a:t>
            </a:r>
            <a:r>
              <a:rPr lang="en-US" sz="1500" b="0">
                <a:latin typeface="Arial" charset="0"/>
              </a:rPr>
              <a:t>computer), </a:t>
            </a:r>
            <a:r>
              <a:rPr lang="ru-RU" sz="1500" b="0">
                <a:latin typeface="Arial" charset="0"/>
              </a:rPr>
              <a:t>собранную Бобом Бельвилем, можно было видеть в 1970-х годах в клубе </a:t>
            </a:r>
            <a:r>
              <a:rPr lang="en-US" sz="1500" b="0">
                <a:latin typeface="Arial" charset="0"/>
              </a:rPr>
              <a:t>Homebrew Computer Club </a:t>
            </a:r>
            <a:r>
              <a:rPr lang="ru-RU" sz="1500" b="0">
                <a:latin typeface="Arial" charset="0"/>
              </a:rPr>
              <a:t>(«компьютеры домашней выделки»), объединявшем первых энтузиастов. Его членами были и Билл Гейтс, и Стивен Джобс, основавшие впоследствии </a:t>
            </a:r>
            <a:r>
              <a:rPr lang="en-US" sz="1500" b="0">
                <a:latin typeface="Arial" charset="0"/>
              </a:rPr>
              <a:t>Microsoft </a:t>
            </a:r>
            <a:r>
              <a:rPr lang="ru-RU" sz="1500" b="0">
                <a:latin typeface="Arial" charset="0"/>
              </a:rPr>
              <a:t>и </a:t>
            </a:r>
            <a:r>
              <a:rPr lang="en-US" sz="1500" b="0">
                <a:latin typeface="Arial" charset="0"/>
              </a:rPr>
              <a:t>Apple. </a:t>
            </a:r>
            <a:r>
              <a:rPr lang="ru-RU" sz="1500" b="0">
                <a:latin typeface="Arial" charset="0"/>
              </a:rPr>
              <a:t>Корпуса самого 8080 и его клавиатуры были сделаны из натурального дерева, комплект дополнял динамик.</a:t>
            </a:r>
            <a:endParaRPr lang="en-US" sz="1500" b="0">
              <a:latin typeface="Arial" charset="0"/>
            </a:endParaRPr>
          </a:p>
          <a:p>
            <a:pPr algn="just"/>
            <a:r>
              <a:rPr lang="ru-RU" sz="1500" b="0">
                <a:latin typeface="Arial" charset="0"/>
              </a:rPr>
              <a:t/>
            </a:r>
            <a:br>
              <a:rPr lang="ru-RU" sz="1500" b="0">
                <a:latin typeface="Arial" charset="0"/>
              </a:rPr>
            </a:br>
            <a:endParaRPr lang="ru-RU" sz="1500" b="0">
              <a:latin typeface="Arial" charset="0"/>
            </a:endParaRPr>
          </a:p>
          <a:p>
            <a:pPr algn="just"/>
            <a:endParaRPr lang="ru-RU" sz="1500" b="0">
              <a:latin typeface="Arial" charset="0"/>
            </a:endParaRPr>
          </a:p>
        </p:txBody>
      </p:sp>
      <p:pic>
        <p:nvPicPr>
          <p:cNvPr id="202754" name="Picture 6" descr="2"/>
          <p:cNvPicPr>
            <a:picLocks noChangeAspect="1" noChangeArrowheads="1"/>
          </p:cNvPicPr>
          <p:nvPr/>
        </p:nvPicPr>
        <p:blipFill>
          <a:blip r:embed="rId2"/>
          <a:srcRect r="1897"/>
          <a:stretch>
            <a:fillRect/>
          </a:stretch>
        </p:blipFill>
        <p:spPr bwMode="auto">
          <a:xfrm>
            <a:off x="5219700" y="1628775"/>
            <a:ext cx="3432175" cy="3816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5" descr="1а"/>
          <p:cNvPicPr>
            <a:picLocks noChangeAspect="1" noChangeArrowheads="1"/>
          </p:cNvPicPr>
          <p:nvPr/>
        </p:nvPicPr>
        <p:blipFill>
          <a:blip r:embed="rId2"/>
          <a:srcRect/>
          <a:stretch>
            <a:fillRect/>
          </a:stretch>
        </p:blipFill>
        <p:spPr bwMode="auto">
          <a:xfrm>
            <a:off x="1187450" y="1052513"/>
            <a:ext cx="1847850" cy="3141662"/>
          </a:xfrm>
          <a:prstGeom prst="rect">
            <a:avLst/>
          </a:prstGeom>
          <a:noFill/>
          <a:ln w="9525">
            <a:noFill/>
            <a:miter lim="800000"/>
            <a:headEnd/>
            <a:tailEnd/>
          </a:ln>
        </p:spPr>
      </p:pic>
      <p:pic>
        <p:nvPicPr>
          <p:cNvPr id="203778" name="Picture 6" descr="1б"/>
          <p:cNvPicPr>
            <a:picLocks noChangeAspect="1" noChangeArrowheads="1"/>
          </p:cNvPicPr>
          <p:nvPr/>
        </p:nvPicPr>
        <p:blipFill>
          <a:blip r:embed="rId3"/>
          <a:srcRect/>
          <a:stretch>
            <a:fillRect/>
          </a:stretch>
        </p:blipFill>
        <p:spPr bwMode="auto">
          <a:xfrm>
            <a:off x="4787900" y="1052513"/>
            <a:ext cx="2233613" cy="3255962"/>
          </a:xfrm>
          <a:prstGeom prst="rect">
            <a:avLst/>
          </a:prstGeom>
          <a:noFill/>
          <a:ln w="9525">
            <a:noFill/>
            <a:miter lim="800000"/>
            <a:headEnd/>
            <a:tailEnd/>
          </a:ln>
        </p:spPr>
      </p:pic>
      <p:sp>
        <p:nvSpPr>
          <p:cNvPr id="203779" name="Text Box 7"/>
          <p:cNvSpPr txBox="1">
            <a:spLocks noChangeArrowheads="1"/>
          </p:cNvSpPr>
          <p:nvPr/>
        </p:nvSpPr>
        <p:spPr bwMode="auto">
          <a:xfrm>
            <a:off x="539750" y="4724400"/>
            <a:ext cx="3419475" cy="1616075"/>
          </a:xfrm>
          <a:prstGeom prst="rect">
            <a:avLst/>
          </a:prstGeom>
          <a:noFill/>
          <a:ln w="9525">
            <a:noFill/>
            <a:miter lim="800000"/>
            <a:headEnd/>
            <a:tailEnd/>
          </a:ln>
        </p:spPr>
        <p:txBody>
          <a:bodyPr>
            <a:spAutoFit/>
          </a:bodyPr>
          <a:lstStyle/>
          <a:p>
            <a:r>
              <a:rPr lang="en-US" sz="2000" b="0">
                <a:latin typeface="Arial" charset="0"/>
              </a:rPr>
              <a:t>IBM </a:t>
            </a:r>
            <a:r>
              <a:rPr lang="ru-RU" sz="2000" b="0">
                <a:latin typeface="Arial" charset="0"/>
              </a:rPr>
              <a:t>5110 весил 23 кг,  в 1975 году считался портативным компьютером по цене $14000, </a:t>
            </a:r>
          </a:p>
        </p:txBody>
      </p:sp>
      <p:sp>
        <p:nvSpPr>
          <p:cNvPr id="203780" name="Text Box 8"/>
          <p:cNvSpPr txBox="1">
            <a:spLocks noChangeArrowheads="1"/>
          </p:cNvSpPr>
          <p:nvPr/>
        </p:nvSpPr>
        <p:spPr bwMode="auto">
          <a:xfrm>
            <a:off x="4284663" y="4581525"/>
            <a:ext cx="4464050" cy="1616075"/>
          </a:xfrm>
          <a:prstGeom prst="rect">
            <a:avLst/>
          </a:prstGeom>
          <a:noFill/>
          <a:ln w="9525">
            <a:noFill/>
            <a:miter lim="800000"/>
            <a:headEnd/>
            <a:tailEnd/>
          </a:ln>
        </p:spPr>
        <p:txBody>
          <a:bodyPr>
            <a:spAutoFit/>
          </a:bodyPr>
          <a:lstStyle/>
          <a:p>
            <a:r>
              <a:rPr lang="en-US" sz="2000" b="0">
                <a:latin typeface="Arial" charset="0"/>
              </a:rPr>
              <a:t>Omnibot </a:t>
            </a:r>
            <a:r>
              <a:rPr lang="ru-RU" sz="2000" b="0">
                <a:latin typeface="Arial" charset="0"/>
              </a:rPr>
              <a:t>2000 – более мощная машина образца 1980 года, продавался как программируемая игрушка-робот, в руке которой вполне уместен пакетик чипсов. </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5" descr="4а"/>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9388" y="692150"/>
            <a:ext cx="3849687" cy="5113338"/>
          </a:xfrm>
          <a:prstGeom prst="rect">
            <a:avLst/>
          </a:prstGeom>
          <a:noFill/>
          <a:ln w="9525">
            <a:noFill/>
            <a:miter lim="800000"/>
            <a:headEnd/>
            <a:tailEnd/>
          </a:ln>
        </p:spPr>
      </p:pic>
      <p:sp>
        <p:nvSpPr>
          <p:cNvPr id="204802" name="Text Box 6"/>
          <p:cNvSpPr txBox="1">
            <a:spLocks noChangeArrowheads="1"/>
          </p:cNvSpPr>
          <p:nvPr/>
        </p:nvSpPr>
        <p:spPr bwMode="auto">
          <a:xfrm>
            <a:off x="611188" y="765175"/>
            <a:ext cx="4824412" cy="5784850"/>
          </a:xfrm>
          <a:prstGeom prst="rect">
            <a:avLst/>
          </a:prstGeom>
          <a:noFill/>
          <a:ln w="9525">
            <a:noFill/>
            <a:miter lim="800000"/>
            <a:headEnd/>
            <a:tailEnd/>
          </a:ln>
        </p:spPr>
        <p:txBody>
          <a:bodyPr>
            <a:spAutoFit/>
          </a:bodyPr>
          <a:lstStyle/>
          <a:p>
            <a:pPr algn="just"/>
            <a:r>
              <a:rPr lang="ru-RU" sz="1700" b="0">
                <a:latin typeface="Arial" charset="0"/>
              </a:rPr>
              <a:t>Экспонаты музея компьютеров </a:t>
            </a:r>
            <a:r>
              <a:rPr lang="en-US" sz="1700" b="0">
                <a:latin typeface="Arial" charset="0"/>
              </a:rPr>
              <a:t>NASA </a:t>
            </a:r>
            <a:r>
              <a:rPr lang="ru-RU" sz="1700" b="0">
                <a:latin typeface="Arial" charset="0"/>
              </a:rPr>
              <a:t>лишний</a:t>
            </a:r>
            <a:r>
              <a:rPr lang="en-US" sz="1700" b="0">
                <a:latin typeface="Arial" charset="0"/>
              </a:rPr>
              <a:t> </a:t>
            </a:r>
            <a:r>
              <a:rPr lang="ru-RU" sz="1700" b="0">
                <a:latin typeface="Arial" charset="0"/>
              </a:rPr>
              <a:t>раз убеждают в том, что создатели универсальных вычислителей никогда не забывали об облегчении труда домохозяек и индустрии развлечений. Игры для ЭВМ разрабатывали уже тогда, когда о персональных компьютерах никто и не мечтал, использование же </a:t>
            </a:r>
            <a:r>
              <a:rPr lang="en-US" sz="1700" b="0">
                <a:latin typeface="Arial" charset="0"/>
              </a:rPr>
              <a:t>PC </a:t>
            </a:r>
            <a:r>
              <a:rPr lang="ru-RU" sz="1700" b="0">
                <a:latin typeface="Arial" charset="0"/>
              </a:rPr>
              <a:t>в качестве поваренной книги вообще никогда не давало покоя электронщикам.</a:t>
            </a:r>
            <a:endParaRPr lang="en-US" sz="1700" b="0">
              <a:latin typeface="Arial" charset="0"/>
            </a:endParaRPr>
          </a:p>
          <a:p>
            <a:pPr algn="just"/>
            <a:r>
              <a:rPr lang="en-US" sz="1700" b="0">
                <a:latin typeface="Arial" charset="0"/>
              </a:rPr>
              <a:t>Honeywell Kitchen Computer </a:t>
            </a:r>
            <a:r>
              <a:rPr lang="ru-RU" sz="1700" b="0">
                <a:latin typeface="Arial" charset="0"/>
              </a:rPr>
              <a:t>(Н316) – «кухонный» компьютер –</a:t>
            </a:r>
            <a:r>
              <a:rPr lang="ru-RU" sz="1700">
                <a:latin typeface="Arial" charset="0"/>
              </a:rPr>
              <a:t> </a:t>
            </a:r>
            <a:r>
              <a:rPr lang="ru-RU" sz="1700" b="0">
                <a:latin typeface="Arial" charset="0"/>
              </a:rPr>
              <a:t>в 1965 году представлял из себя в первую очередь удобный столик-доску для разделки продуктов за $10 600. В памяти этой машины было немало хороших рецептов, но желающих пройти двухнедельный курс обучения и научиться расшифровывать предлагаемые рецепты блюд с перфоленты, к сожалению, так и не нашлось. </a:t>
            </a:r>
          </a:p>
          <a:p>
            <a:pPr algn="just"/>
            <a:r>
              <a:rPr lang="ru-RU" sz="1700" b="0">
                <a:latin typeface="Arial" charset="0"/>
              </a:rPr>
              <a:t/>
            </a:r>
            <a:br>
              <a:rPr lang="ru-RU" sz="1700" b="0">
                <a:latin typeface="Arial" charset="0"/>
              </a:rPr>
            </a:br>
            <a:endParaRPr lang="ru-RU" sz="1700" b="0">
              <a:latin typeface="Arial"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p:cNvSpPr>
          <p:nvPr>
            <p:ph type="title"/>
          </p:nvPr>
        </p:nvSpPr>
        <p:spPr/>
        <p:txBody>
          <a:bodyPr/>
          <a:lstStyle/>
          <a:p>
            <a:pPr eaLnBrk="1" hangingPunct="1"/>
            <a:endParaRPr lang="ru-RU" smtClean="0"/>
          </a:p>
        </p:txBody>
      </p:sp>
      <p:sp>
        <p:nvSpPr>
          <p:cNvPr id="166914" name="Rectangle 3"/>
          <p:cNvSpPr>
            <a:spLocks noGrp="1"/>
          </p:cNvSpPr>
          <p:nvPr>
            <p:ph type="body" idx="1"/>
          </p:nvPr>
        </p:nvSpPr>
        <p:spPr/>
        <p:txBody>
          <a:bodyPr/>
          <a:lstStyle/>
          <a:p>
            <a:pPr eaLnBrk="1" hangingPunct="1"/>
            <a:endParaRPr lang="ru-RU" smtClean="0"/>
          </a:p>
        </p:txBody>
      </p:sp>
      <p:pic>
        <p:nvPicPr>
          <p:cNvPr id="166915" name="Picture 4" descr="systemshina"/>
          <p:cNvPicPr>
            <a:picLocks noChangeAspect="1" noChangeArrowheads="1"/>
          </p:cNvPicPr>
          <p:nvPr/>
        </p:nvPicPr>
        <p:blipFill>
          <a:blip r:embed="rId2"/>
          <a:srcRect/>
          <a:stretch>
            <a:fillRect/>
          </a:stretch>
        </p:blipFill>
        <p:spPr bwMode="auto">
          <a:xfrm>
            <a:off x="0" y="0"/>
            <a:ext cx="6000750" cy="4886325"/>
          </a:xfrm>
          <a:prstGeom prst="rect">
            <a:avLst/>
          </a:prstGeom>
          <a:noFill/>
          <a:ln w="9525">
            <a:noFill/>
            <a:miter lim="800000"/>
            <a:headEnd/>
            <a:tailEnd/>
          </a:ln>
        </p:spPr>
      </p:pic>
      <p:pic>
        <p:nvPicPr>
          <p:cNvPr id="166916" name="Picture 5" descr="aa7e53cb28ab7acb2216928257a8fa45"/>
          <p:cNvPicPr>
            <a:picLocks noChangeAspect="1" noChangeArrowheads="1"/>
          </p:cNvPicPr>
          <p:nvPr/>
        </p:nvPicPr>
        <p:blipFill>
          <a:blip r:embed="rId3"/>
          <a:srcRect/>
          <a:stretch>
            <a:fillRect/>
          </a:stretch>
        </p:blipFill>
        <p:spPr bwMode="auto">
          <a:xfrm>
            <a:off x="4211638" y="3571875"/>
            <a:ext cx="4932362" cy="3286125"/>
          </a:xfrm>
          <a:prstGeom prst="rect">
            <a:avLst/>
          </a:prstGeom>
          <a:noFill/>
          <a:ln w="9525">
            <a:noFill/>
            <a:miter lim="800000"/>
            <a:headEnd/>
            <a:tailEnd/>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5"/>
          <p:cNvSpPr txBox="1">
            <a:spLocks noChangeArrowheads="1"/>
          </p:cNvSpPr>
          <p:nvPr/>
        </p:nvSpPr>
        <p:spPr bwMode="auto">
          <a:xfrm>
            <a:off x="539750" y="522288"/>
            <a:ext cx="4248150" cy="6035675"/>
          </a:xfrm>
          <a:prstGeom prst="rect">
            <a:avLst/>
          </a:prstGeom>
          <a:noFill/>
          <a:ln w="9525">
            <a:noFill/>
            <a:miter lim="800000"/>
            <a:headEnd/>
            <a:tailEnd/>
          </a:ln>
        </p:spPr>
        <p:txBody>
          <a:bodyPr>
            <a:spAutoFit/>
          </a:bodyPr>
          <a:lstStyle/>
          <a:p>
            <a:pPr algn="just"/>
            <a:r>
              <a:rPr lang="en-US" sz="1500" b="0">
                <a:latin typeface="Arial" charset="0"/>
              </a:rPr>
              <a:t>Heathkit H-1 </a:t>
            </a:r>
            <a:r>
              <a:rPr lang="ru-RU" sz="1500" b="0">
                <a:latin typeface="Arial" charset="0"/>
              </a:rPr>
              <a:t>–</a:t>
            </a:r>
            <a:r>
              <a:rPr lang="en-US" sz="1500">
                <a:latin typeface="Arial" charset="0"/>
              </a:rPr>
              <a:t> </a:t>
            </a:r>
            <a:r>
              <a:rPr lang="ru-RU" sz="1500" b="0">
                <a:latin typeface="Arial" charset="0"/>
              </a:rPr>
              <a:t>первый аналоговый компьютер. Входящие в него электронные лампы образовывали не триггеры и счетчики, а усилители и интеграторы, что позволяло отдельным энтузиастам моделировать поведение самолетов и радио­электронных схем в домашних условиях, организуя с помощью разъемов и проводов нужные функциональные схемы. Количество проводов даже внутри простейшего аналогового компьютера поражает, в цифровых ЭВМ на дискретных элементах их было еще больше. И только в современных </a:t>
            </a:r>
            <a:r>
              <a:rPr lang="en-US" sz="1500" b="0">
                <a:latin typeface="Arial" charset="0"/>
              </a:rPr>
              <a:t>PC </a:t>
            </a:r>
            <a:r>
              <a:rPr lang="ru-RU" sz="1500" b="0">
                <a:latin typeface="Arial" charset="0"/>
              </a:rPr>
              <a:t>их стало существенно меньше, поскольку основные коммутационные соединения переместились внутрь больших интегральных схем, содержащих миллионы транзисторов и проводников. Многие студенты технических вузов еще совсем недавно использовали такого рода технику при выполнении лабораторных работ, правда, были эти компьютеры существенно меньше и работали не на лампах, а на полупроводниковых операционных усилителях.</a:t>
            </a:r>
          </a:p>
        </p:txBody>
      </p:sp>
      <p:pic>
        <p:nvPicPr>
          <p:cNvPr id="205826" name="Picture 6" descr="6"/>
          <p:cNvPicPr>
            <a:picLocks noChangeAspect="1" noChangeArrowheads="1"/>
          </p:cNvPicPr>
          <p:nvPr/>
        </p:nvPicPr>
        <p:blipFill>
          <a:blip r:embed="rId2"/>
          <a:srcRect/>
          <a:stretch>
            <a:fillRect/>
          </a:stretch>
        </p:blipFill>
        <p:spPr bwMode="auto">
          <a:xfrm>
            <a:off x="5076825" y="1628775"/>
            <a:ext cx="3486150" cy="43926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ext Box 5"/>
          <p:cNvSpPr txBox="1">
            <a:spLocks noChangeArrowheads="1"/>
          </p:cNvSpPr>
          <p:nvPr/>
        </p:nvSpPr>
        <p:spPr bwMode="auto">
          <a:xfrm>
            <a:off x="539750" y="692150"/>
            <a:ext cx="4464050" cy="5578475"/>
          </a:xfrm>
          <a:prstGeom prst="rect">
            <a:avLst/>
          </a:prstGeom>
          <a:noFill/>
          <a:ln w="9525">
            <a:noFill/>
            <a:miter lim="800000"/>
            <a:headEnd/>
            <a:tailEnd/>
          </a:ln>
        </p:spPr>
        <p:txBody>
          <a:bodyPr>
            <a:spAutoFit/>
          </a:bodyPr>
          <a:lstStyle/>
          <a:p>
            <a:pPr algn="just"/>
            <a:r>
              <a:rPr lang="en-US" sz="1500" b="0">
                <a:latin typeface="Arial" charset="0"/>
              </a:rPr>
              <a:t>Apple I </a:t>
            </a:r>
            <a:r>
              <a:rPr lang="ru-RU" sz="1500" b="0">
                <a:latin typeface="Arial" charset="0"/>
              </a:rPr>
              <a:t>–</a:t>
            </a:r>
            <a:r>
              <a:rPr lang="en-US" sz="1500">
                <a:latin typeface="Arial" charset="0"/>
              </a:rPr>
              <a:t> </a:t>
            </a:r>
            <a:r>
              <a:rPr lang="ru-RU" sz="1500" b="0">
                <a:latin typeface="Arial" charset="0"/>
              </a:rPr>
              <a:t>первый компьютер, изготовленный Стефеном Возняком и проданный Стивеном Джобсом в </a:t>
            </a:r>
            <a:r>
              <a:rPr lang="en-US" sz="1500" b="0">
                <a:latin typeface="Arial" charset="0"/>
              </a:rPr>
              <a:t>Homebrew Computer Club </a:t>
            </a:r>
            <a:r>
              <a:rPr lang="ru-RU" sz="1500" b="0">
                <a:latin typeface="Arial" charset="0"/>
              </a:rPr>
              <a:t>в апреле 1976 года. Это изделие, собранное  дома у одного из друзей, продавалось в виде готовой платы, а деревянный корпус счастливому покупателю приходилось делать самому в домашних условиях. Любопытна цена первого ПК –</a:t>
            </a:r>
            <a:r>
              <a:rPr lang="ru-RU" sz="1500">
                <a:latin typeface="Arial" charset="0"/>
              </a:rPr>
              <a:t> </a:t>
            </a:r>
            <a:r>
              <a:rPr lang="ru-RU" sz="1500" b="0">
                <a:latin typeface="Arial" charset="0"/>
              </a:rPr>
              <a:t>$666,66. </a:t>
            </a:r>
            <a:r>
              <a:rPr lang="en-US" sz="1500" b="0">
                <a:latin typeface="Arial" charset="0"/>
              </a:rPr>
              <a:t> Apple II </a:t>
            </a:r>
            <a:r>
              <a:rPr lang="ru-RU" sz="1500" b="0">
                <a:latin typeface="Arial" charset="0"/>
              </a:rPr>
              <a:t>–</a:t>
            </a:r>
            <a:r>
              <a:rPr lang="en-US" sz="1500">
                <a:latin typeface="Arial" charset="0"/>
              </a:rPr>
              <a:t> </a:t>
            </a:r>
            <a:r>
              <a:rPr lang="ru-RU" sz="1500" b="0">
                <a:latin typeface="Arial" charset="0"/>
              </a:rPr>
              <a:t>первый цветной 8-битный домашний компьютер с графическим разрешением 280x192 точки. Популярные в СССР компьютеры «Правец» и «Агат» повторяли именно эту линейку.</a:t>
            </a:r>
          </a:p>
          <a:p>
            <a:pPr algn="just"/>
            <a:r>
              <a:rPr lang="ru-RU" sz="1500" b="0">
                <a:latin typeface="Arial" charset="0"/>
              </a:rPr>
              <a:t>Создатели </a:t>
            </a:r>
            <a:r>
              <a:rPr lang="en-US" sz="1500" b="0">
                <a:latin typeface="Arial" charset="0"/>
              </a:rPr>
              <a:t>Apple II</a:t>
            </a:r>
            <a:r>
              <a:rPr lang="ru-RU" sz="1500" b="0">
                <a:latin typeface="Arial" charset="0"/>
              </a:rPr>
              <a:t>,</a:t>
            </a:r>
            <a:r>
              <a:rPr lang="en-US" sz="1500" b="0">
                <a:latin typeface="Arial" charset="0"/>
              </a:rPr>
              <a:t> </a:t>
            </a:r>
            <a:r>
              <a:rPr lang="ru-RU" sz="1500" b="0">
                <a:latin typeface="Arial" charset="0"/>
              </a:rPr>
              <a:t>Стефен Возняк и Стивен Джобс, хорошо знали, что это –</a:t>
            </a:r>
            <a:r>
              <a:rPr lang="ru-RU" sz="1500">
                <a:latin typeface="Arial" charset="0"/>
              </a:rPr>
              <a:t> </a:t>
            </a:r>
            <a:r>
              <a:rPr lang="ru-RU" sz="1500" b="0">
                <a:latin typeface="Arial" charset="0"/>
              </a:rPr>
              <a:t>революция в компьютеростроении. Пластиковый корпус, цветной телевизор-дисплей, игровой порт и бытовой магнитофон в качестве «жесткого диска», да и цена $1 298 очень понравились и американцам, и европейцам. Поэтому 1977 год многими по праву считается началом новой эры, поскольку, как символизирует логотип </a:t>
            </a:r>
            <a:r>
              <a:rPr lang="en-US" sz="1500" b="0">
                <a:latin typeface="Arial" charset="0"/>
              </a:rPr>
              <a:t>Apple, </a:t>
            </a:r>
            <a:r>
              <a:rPr lang="ru-RU" sz="1500" b="0">
                <a:latin typeface="Arial" charset="0"/>
              </a:rPr>
              <a:t>запретный плод был надкушен...</a:t>
            </a:r>
          </a:p>
          <a:p>
            <a:pPr algn="just"/>
            <a:endParaRPr lang="en-US" sz="1500" b="0">
              <a:latin typeface="Arial" charset="0"/>
            </a:endParaRPr>
          </a:p>
        </p:txBody>
      </p:sp>
      <p:pic>
        <p:nvPicPr>
          <p:cNvPr id="206850" name="Picture 6" descr="6а"/>
          <p:cNvPicPr>
            <a:picLocks noChangeAspect="1" noChangeArrowheads="1"/>
          </p:cNvPicPr>
          <p:nvPr/>
        </p:nvPicPr>
        <p:blipFill>
          <a:blip r:embed="rId2"/>
          <a:srcRect/>
          <a:stretch>
            <a:fillRect/>
          </a:stretch>
        </p:blipFill>
        <p:spPr bwMode="auto">
          <a:xfrm>
            <a:off x="5292725" y="981075"/>
            <a:ext cx="2663825" cy="2108200"/>
          </a:xfrm>
          <a:prstGeom prst="rect">
            <a:avLst/>
          </a:prstGeom>
          <a:noFill/>
          <a:ln w="9525">
            <a:noFill/>
            <a:miter lim="800000"/>
            <a:headEnd/>
            <a:tailEnd/>
          </a:ln>
        </p:spPr>
      </p:pic>
      <p:pic>
        <p:nvPicPr>
          <p:cNvPr id="206851" name="Picture 7" descr="6б"/>
          <p:cNvPicPr>
            <a:picLocks noChangeAspect="1" noChangeArrowheads="1"/>
          </p:cNvPicPr>
          <p:nvPr/>
        </p:nvPicPr>
        <p:blipFill>
          <a:blip r:embed="rId3"/>
          <a:srcRect/>
          <a:stretch>
            <a:fillRect/>
          </a:stretch>
        </p:blipFill>
        <p:spPr bwMode="auto">
          <a:xfrm>
            <a:off x="5292725" y="3213100"/>
            <a:ext cx="2660650" cy="31448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5"/>
          <p:cNvSpPr txBox="1">
            <a:spLocks noChangeArrowheads="1"/>
          </p:cNvSpPr>
          <p:nvPr/>
        </p:nvSpPr>
        <p:spPr bwMode="auto">
          <a:xfrm>
            <a:off x="611188" y="476250"/>
            <a:ext cx="3817937" cy="5273675"/>
          </a:xfrm>
          <a:prstGeom prst="rect">
            <a:avLst/>
          </a:prstGeom>
          <a:noFill/>
          <a:ln w="9525">
            <a:noFill/>
            <a:miter lim="800000"/>
            <a:headEnd/>
            <a:tailEnd/>
          </a:ln>
        </p:spPr>
        <p:txBody>
          <a:bodyPr>
            <a:spAutoFit/>
          </a:bodyPr>
          <a:lstStyle/>
          <a:p>
            <a:pPr algn="just"/>
            <a:r>
              <a:rPr lang="ru-RU" sz="2000" b="0">
                <a:latin typeface="Arial" charset="0"/>
              </a:rPr>
              <a:t>Компания </a:t>
            </a:r>
            <a:r>
              <a:rPr lang="en-US" sz="2000" b="0">
                <a:latin typeface="Arial" charset="0"/>
              </a:rPr>
              <a:t>Hubotics Corporation </a:t>
            </a:r>
            <a:r>
              <a:rPr lang="ru-RU" sz="2000" b="0">
                <a:latin typeface="Arial" charset="0"/>
              </a:rPr>
              <a:t>еще в 1981 году пыталась внедрить компьютер в качестве основы развлекательного домашнего комплекса. </a:t>
            </a:r>
            <a:r>
              <a:rPr lang="en-US" sz="2000" b="0">
                <a:latin typeface="Arial" charset="0"/>
              </a:rPr>
              <a:t>Hubot robot, </a:t>
            </a:r>
            <a:r>
              <a:rPr lang="ru-RU" sz="2000" b="0">
                <a:latin typeface="Arial" charset="0"/>
              </a:rPr>
              <a:t>напоминающий сервант на колесиках, мог не только принимать радиопередачи, показывать кинофильмы и воспроизводить музыку, но и позволял играть в разнообразные игры. Реальным же компьютером и тем более роботом он не был, поэтому успехом у покупателей не пользовался.</a:t>
            </a:r>
          </a:p>
        </p:txBody>
      </p:sp>
      <p:pic>
        <p:nvPicPr>
          <p:cNvPr id="207874" name="Picture 6" descr="6с"/>
          <p:cNvPicPr>
            <a:picLocks noChangeAspect="1" noChangeArrowheads="1"/>
          </p:cNvPicPr>
          <p:nvPr/>
        </p:nvPicPr>
        <p:blipFill>
          <a:blip r:embed="rId2"/>
          <a:srcRect/>
          <a:stretch>
            <a:fillRect/>
          </a:stretch>
        </p:blipFill>
        <p:spPr bwMode="auto">
          <a:xfrm>
            <a:off x="4716463" y="908050"/>
            <a:ext cx="2962275" cy="53832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
          <p:cNvSpPr>
            <a:spLocks noChangeArrowheads="1"/>
          </p:cNvSpPr>
          <p:nvPr/>
        </p:nvSpPr>
        <p:spPr bwMode="auto">
          <a:xfrm>
            <a:off x="0" y="0"/>
            <a:ext cx="6659563" cy="4652963"/>
          </a:xfrm>
          <a:prstGeom prst="rect">
            <a:avLst/>
          </a:prstGeom>
          <a:solidFill>
            <a:srgbClr val="FFEAD5">
              <a:alpha val="58038"/>
            </a:srgbClr>
          </a:solidFill>
          <a:ln w="9525">
            <a:solidFill>
              <a:srgbClr val="FFEAD5"/>
            </a:solidFill>
            <a:miter lim="800000"/>
            <a:headEnd/>
            <a:tailEnd/>
          </a:ln>
        </p:spPr>
        <p:txBody>
          <a:bodyPr wrap="none" anchor="ctr"/>
          <a:lstStyle/>
          <a:p>
            <a:pPr eaLnBrk="0" hangingPunct="0"/>
            <a:endParaRPr lang="ru-RU"/>
          </a:p>
        </p:txBody>
      </p:sp>
      <p:grpSp>
        <p:nvGrpSpPr>
          <p:cNvPr id="208898" name="Group 14"/>
          <p:cNvGrpSpPr>
            <a:grpSpLocks/>
          </p:cNvGrpSpPr>
          <p:nvPr/>
        </p:nvGrpSpPr>
        <p:grpSpPr bwMode="auto">
          <a:xfrm>
            <a:off x="1547813" y="836613"/>
            <a:ext cx="3814762" cy="3168650"/>
            <a:chOff x="159" y="482"/>
            <a:chExt cx="3723" cy="2494"/>
          </a:xfrm>
        </p:grpSpPr>
        <p:pic>
          <p:nvPicPr>
            <p:cNvPr id="208903" name="Picture 15"/>
            <p:cNvPicPr>
              <a:picLocks noChangeAspect="1" noChangeArrowheads="1"/>
            </p:cNvPicPr>
            <p:nvPr/>
          </p:nvPicPr>
          <p:blipFill>
            <a:blip r:embed="rId2">
              <a:lum contrast="-12000"/>
            </a:blip>
            <a:srcRect b="7629"/>
            <a:stretch>
              <a:fillRect/>
            </a:stretch>
          </p:blipFill>
          <p:spPr bwMode="auto">
            <a:xfrm>
              <a:off x="159" y="482"/>
              <a:ext cx="2358" cy="2494"/>
            </a:xfrm>
            <a:prstGeom prst="rect">
              <a:avLst/>
            </a:prstGeom>
            <a:noFill/>
            <a:ln w="9525">
              <a:noFill/>
              <a:miter lim="800000"/>
              <a:headEnd/>
              <a:tailEnd/>
            </a:ln>
          </p:spPr>
        </p:pic>
        <p:pic>
          <p:nvPicPr>
            <p:cNvPr id="208904" name="Picture 16"/>
            <p:cNvPicPr>
              <a:picLocks noChangeAspect="1" noChangeArrowheads="1"/>
            </p:cNvPicPr>
            <p:nvPr/>
          </p:nvPicPr>
          <p:blipFill>
            <a:blip r:embed="rId3">
              <a:lum bright="12000" contrast="24000"/>
            </a:blip>
            <a:srcRect b="5099"/>
            <a:stretch>
              <a:fillRect/>
            </a:stretch>
          </p:blipFill>
          <p:spPr bwMode="auto">
            <a:xfrm>
              <a:off x="2472" y="482"/>
              <a:ext cx="1410" cy="2494"/>
            </a:xfrm>
            <a:prstGeom prst="rect">
              <a:avLst/>
            </a:prstGeom>
            <a:noFill/>
            <a:ln w="9525">
              <a:noFill/>
              <a:miter lim="800000"/>
              <a:headEnd/>
              <a:tailEnd/>
            </a:ln>
          </p:spPr>
        </p:pic>
      </p:grpSp>
      <p:sp>
        <p:nvSpPr>
          <p:cNvPr id="208899" name="Rectangle 2"/>
          <p:cNvSpPr>
            <a:spLocks noChangeArrowheads="1"/>
          </p:cNvSpPr>
          <p:nvPr/>
        </p:nvSpPr>
        <p:spPr bwMode="auto">
          <a:xfrm>
            <a:off x="6696075" y="4697413"/>
            <a:ext cx="2484438" cy="2160587"/>
          </a:xfrm>
          <a:prstGeom prst="rect">
            <a:avLst/>
          </a:prstGeom>
          <a:solidFill>
            <a:srgbClr val="BF8667">
              <a:alpha val="72156"/>
            </a:srgbClr>
          </a:solidFill>
          <a:ln w="9525">
            <a:solidFill>
              <a:srgbClr val="FFEAD5"/>
            </a:solidFill>
            <a:miter lim="800000"/>
            <a:headEnd/>
            <a:tailEnd/>
          </a:ln>
        </p:spPr>
        <p:txBody>
          <a:bodyPr wrap="none" anchor="ctr"/>
          <a:lstStyle/>
          <a:p>
            <a:pPr eaLnBrk="0" hangingPunct="0"/>
            <a:endParaRPr lang="ru-RU"/>
          </a:p>
        </p:txBody>
      </p:sp>
      <p:sp>
        <p:nvSpPr>
          <p:cNvPr id="208900" name="Rectangle 3"/>
          <p:cNvSpPr>
            <a:spLocks noChangeArrowheads="1"/>
          </p:cNvSpPr>
          <p:nvPr/>
        </p:nvSpPr>
        <p:spPr bwMode="auto">
          <a:xfrm>
            <a:off x="0" y="4697413"/>
            <a:ext cx="6659563" cy="2160587"/>
          </a:xfrm>
          <a:prstGeom prst="rect">
            <a:avLst/>
          </a:prstGeom>
          <a:solidFill>
            <a:srgbClr val="DDBFAF">
              <a:alpha val="72156"/>
            </a:srgbClr>
          </a:solidFill>
          <a:ln w="9525">
            <a:solidFill>
              <a:srgbClr val="FFEAD5"/>
            </a:solidFill>
            <a:miter lim="800000"/>
            <a:headEnd/>
            <a:tailEnd/>
          </a:ln>
        </p:spPr>
        <p:txBody>
          <a:bodyPr wrap="none" anchor="ctr"/>
          <a:lstStyle/>
          <a:p>
            <a:pPr eaLnBrk="0" hangingPunct="0"/>
            <a:endParaRPr lang="ru-RU"/>
          </a:p>
        </p:txBody>
      </p:sp>
      <p:sp>
        <p:nvSpPr>
          <p:cNvPr id="128006" name="Text Box 6"/>
          <p:cNvSpPr txBox="1">
            <a:spLocks noChangeArrowheads="1"/>
          </p:cNvSpPr>
          <p:nvPr/>
        </p:nvSpPr>
        <p:spPr bwMode="auto">
          <a:xfrm>
            <a:off x="6732588" y="5013325"/>
            <a:ext cx="2411412" cy="701675"/>
          </a:xfrm>
          <a:prstGeom prst="rect">
            <a:avLst/>
          </a:prstGeom>
          <a:noFill/>
          <a:ln>
            <a:noFill/>
          </a:ln>
          <a:effectLst>
            <a:outerShdw dist="35921" dir="2700000" algn="ctr" rotWithShape="0">
              <a:srgbClr val="6B432D"/>
            </a:outerShdw>
          </a:effectLst>
          <a:extLst>
            <a:ext uri="{909E8E84-426E-40DD-AFC4-6F175D3DCCD1}"/>
            <a:ext uri="{91240B29-F687-4F45-9708-019B960494DF}"/>
          </a:extLst>
        </p:spPr>
        <p:txBody>
          <a:bodyPr>
            <a:spAutoFit/>
          </a:bodyPr>
          <a:lstStyle/>
          <a:p>
            <a:pPr algn="ctr">
              <a:defRPr/>
            </a:pPr>
            <a:r>
              <a:rPr lang="ru-RU" sz="20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Дополнительный</a:t>
            </a:r>
          </a:p>
          <a:p>
            <a:pPr algn="ctr">
              <a:defRPr/>
            </a:pPr>
            <a:r>
              <a:rPr lang="ru-RU" sz="20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материал</a:t>
            </a:r>
          </a:p>
        </p:txBody>
      </p:sp>
      <p:sp>
        <p:nvSpPr>
          <p:cNvPr id="128007" name="Text Box 7"/>
          <p:cNvSpPr txBox="1">
            <a:spLocks noChangeArrowheads="1"/>
          </p:cNvSpPr>
          <p:nvPr/>
        </p:nvSpPr>
        <p:spPr bwMode="auto">
          <a:xfrm>
            <a:off x="827088" y="5229225"/>
            <a:ext cx="5473700" cy="579438"/>
          </a:xfrm>
          <a:prstGeom prst="rect">
            <a:avLst/>
          </a:prstGeom>
          <a:noFill/>
          <a:ln>
            <a:noFill/>
          </a:ln>
          <a:effectLst>
            <a:outerShdw dist="35921" dir="2700000" algn="ctr" rotWithShape="0">
              <a:srgbClr val="6B432D"/>
            </a:outerShdw>
          </a:effectLst>
          <a:extLst>
            <a:ext uri="{909E8E84-426E-40DD-AFC4-6F175D3DCCD1}"/>
            <a:ext uri="{91240B29-F687-4F45-9708-019B960494DF}"/>
          </a:extLst>
        </p:spPr>
        <p:txBody>
          <a:bodyPr>
            <a:spAutoFit/>
          </a:bodyPr>
          <a:lstStyle/>
          <a:p>
            <a:pPr algn="ctr">
              <a:defRPr/>
            </a:pPr>
            <a:r>
              <a:rPr lang="ru-RU" sz="32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Нейрокомпьютеры</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11"/>
          <p:cNvPicPr>
            <a:picLocks noChangeAspect="1" noChangeArrowheads="1"/>
          </p:cNvPicPr>
          <p:nvPr/>
        </p:nvPicPr>
        <p:blipFill>
          <a:blip r:embed="rId2"/>
          <a:srcRect b="24396"/>
          <a:stretch>
            <a:fillRect/>
          </a:stretch>
        </p:blipFill>
        <p:spPr bwMode="auto">
          <a:xfrm>
            <a:off x="0" y="0"/>
            <a:ext cx="3638550" cy="6858000"/>
          </a:xfrm>
          <a:prstGeom prst="rect">
            <a:avLst/>
          </a:prstGeom>
          <a:noFill/>
          <a:ln w="9525">
            <a:noFill/>
            <a:miter lim="800000"/>
            <a:headEnd/>
            <a:tailEnd/>
          </a:ln>
        </p:spPr>
      </p:pic>
      <p:sp>
        <p:nvSpPr>
          <p:cNvPr id="209922" name="Text Box 3"/>
          <p:cNvSpPr txBox="1">
            <a:spLocks noChangeArrowheads="1"/>
          </p:cNvSpPr>
          <p:nvPr/>
        </p:nvSpPr>
        <p:spPr bwMode="auto">
          <a:xfrm>
            <a:off x="4716463" y="908050"/>
            <a:ext cx="2976562" cy="701675"/>
          </a:xfrm>
          <a:prstGeom prst="rect">
            <a:avLst/>
          </a:prstGeom>
          <a:noFill/>
          <a:ln w="9525">
            <a:noFill/>
            <a:miter lim="800000"/>
            <a:headEnd/>
            <a:tailEnd/>
          </a:ln>
        </p:spPr>
        <p:txBody>
          <a:bodyPr wrap="none">
            <a:spAutoFit/>
          </a:bodyPr>
          <a:lstStyle/>
          <a:p>
            <a:pPr algn="ctr"/>
            <a:r>
              <a:rPr lang="ru-RU" sz="2000" b="0">
                <a:solidFill>
                  <a:srgbClr val="895639"/>
                </a:solidFill>
                <a:latin typeface="Arial" charset="0"/>
              </a:rPr>
              <a:t>Занимательные факты </a:t>
            </a:r>
          </a:p>
          <a:p>
            <a:pPr algn="ctr"/>
            <a:r>
              <a:rPr lang="ru-RU" sz="2000" b="0">
                <a:solidFill>
                  <a:srgbClr val="895639"/>
                </a:solidFill>
                <a:latin typeface="Arial" charset="0"/>
              </a:rPr>
              <a:t>из будущего ВТ</a:t>
            </a:r>
          </a:p>
        </p:txBody>
      </p:sp>
      <p:sp>
        <p:nvSpPr>
          <p:cNvPr id="209923" name="Text Box 4"/>
          <p:cNvSpPr txBox="1">
            <a:spLocks noChangeArrowheads="1"/>
          </p:cNvSpPr>
          <p:nvPr/>
        </p:nvSpPr>
        <p:spPr bwMode="auto">
          <a:xfrm>
            <a:off x="3779838" y="1773238"/>
            <a:ext cx="4716462" cy="4359275"/>
          </a:xfrm>
          <a:prstGeom prst="rect">
            <a:avLst/>
          </a:prstGeom>
          <a:noFill/>
          <a:ln w="9525">
            <a:noFill/>
            <a:miter lim="800000"/>
            <a:headEnd/>
            <a:tailEnd/>
          </a:ln>
        </p:spPr>
        <p:txBody>
          <a:bodyPr>
            <a:spAutoFit/>
          </a:bodyPr>
          <a:lstStyle/>
          <a:p>
            <a:pPr algn="just"/>
            <a:r>
              <a:rPr lang="ru-RU" sz="2000" b="0">
                <a:latin typeface="Arial" charset="0"/>
              </a:rPr>
              <a:t>Компьютеры сегодня могут практически все, нейрокомпьютеры –</a:t>
            </a:r>
            <a:r>
              <a:rPr lang="ru-RU" sz="2000">
                <a:latin typeface="Arial" charset="0"/>
              </a:rPr>
              <a:t> </a:t>
            </a:r>
            <a:r>
              <a:rPr lang="ru-RU" sz="2000" b="0">
                <a:latin typeface="Arial" charset="0"/>
              </a:rPr>
              <a:t>многое. Чаще всего их «всемогущество» зависит от четкого следования алгоритму, иногда от правильной адаптации программы к поступающим данным, а порой –</a:t>
            </a:r>
            <a:r>
              <a:rPr lang="ru-RU" sz="2000">
                <a:latin typeface="Arial" charset="0"/>
              </a:rPr>
              <a:t> </a:t>
            </a:r>
            <a:r>
              <a:rPr lang="ru-RU" sz="2000" b="0">
                <a:latin typeface="Arial" charset="0"/>
              </a:rPr>
              <a:t>от возможности на собственном опыте обучаться выполнению поставленных задач. Причем в последнем случае </a:t>
            </a:r>
            <a:r>
              <a:rPr lang="ru-RU" sz="2000">
                <a:solidFill>
                  <a:srgbClr val="6B432D"/>
                </a:solidFill>
                <a:latin typeface="Arial" charset="0"/>
              </a:rPr>
              <a:t>даже разработчики компьютерных программ не всегда понимают причины подобной сообразительности</a:t>
            </a:r>
            <a:r>
              <a:rPr lang="ru-RU" sz="2000" b="0">
                <a:latin typeface="Arial" charset="0"/>
              </a:rPr>
              <a:t>.</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5"/>
          <p:cNvSpPr txBox="1">
            <a:spLocks noChangeArrowheads="1"/>
          </p:cNvSpPr>
          <p:nvPr/>
        </p:nvSpPr>
        <p:spPr bwMode="auto">
          <a:xfrm>
            <a:off x="755650" y="5013325"/>
            <a:ext cx="2663825" cy="581025"/>
          </a:xfrm>
          <a:prstGeom prst="rect">
            <a:avLst/>
          </a:prstGeom>
          <a:noFill/>
          <a:ln w="9525">
            <a:noFill/>
            <a:miter lim="800000"/>
            <a:headEnd/>
            <a:tailEnd/>
          </a:ln>
        </p:spPr>
        <p:txBody>
          <a:bodyPr>
            <a:spAutoFit/>
          </a:bodyPr>
          <a:lstStyle/>
          <a:p>
            <a:pPr algn="just"/>
            <a:r>
              <a:rPr lang="ru-RU" sz="1600" b="0">
                <a:latin typeface="Times New Roman" pitchFamily="18" charset="0"/>
              </a:rPr>
              <a:t>Живой нейрон – прототип нейрочипа</a:t>
            </a:r>
          </a:p>
        </p:txBody>
      </p:sp>
      <p:sp>
        <p:nvSpPr>
          <p:cNvPr id="210946" name="Rectangle 6"/>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pSp>
        <p:nvGrpSpPr>
          <p:cNvPr id="210947" name="Group 7"/>
          <p:cNvGrpSpPr>
            <a:grpSpLocks/>
          </p:cNvGrpSpPr>
          <p:nvPr/>
        </p:nvGrpSpPr>
        <p:grpSpPr bwMode="auto">
          <a:xfrm>
            <a:off x="179388" y="1341438"/>
            <a:ext cx="3814762" cy="3168650"/>
            <a:chOff x="159" y="482"/>
            <a:chExt cx="3723" cy="2494"/>
          </a:xfrm>
        </p:grpSpPr>
        <p:pic>
          <p:nvPicPr>
            <p:cNvPr id="210951" name="Picture 8"/>
            <p:cNvPicPr>
              <a:picLocks noChangeAspect="1" noChangeArrowheads="1"/>
            </p:cNvPicPr>
            <p:nvPr/>
          </p:nvPicPr>
          <p:blipFill>
            <a:blip r:embed="rId2">
              <a:lum contrast="-12000"/>
            </a:blip>
            <a:srcRect b="7629"/>
            <a:stretch>
              <a:fillRect/>
            </a:stretch>
          </p:blipFill>
          <p:spPr bwMode="auto">
            <a:xfrm>
              <a:off x="159" y="482"/>
              <a:ext cx="2358" cy="2494"/>
            </a:xfrm>
            <a:prstGeom prst="rect">
              <a:avLst/>
            </a:prstGeom>
            <a:noFill/>
            <a:ln w="9525">
              <a:noFill/>
              <a:miter lim="800000"/>
              <a:headEnd/>
              <a:tailEnd/>
            </a:ln>
          </p:spPr>
        </p:pic>
        <p:pic>
          <p:nvPicPr>
            <p:cNvPr id="210952" name="Picture 9"/>
            <p:cNvPicPr>
              <a:picLocks noChangeAspect="1" noChangeArrowheads="1"/>
            </p:cNvPicPr>
            <p:nvPr/>
          </p:nvPicPr>
          <p:blipFill>
            <a:blip r:embed="rId3">
              <a:lum bright="12000" contrast="24000"/>
            </a:blip>
            <a:srcRect b="5099"/>
            <a:stretch>
              <a:fillRect/>
            </a:stretch>
          </p:blipFill>
          <p:spPr bwMode="auto">
            <a:xfrm>
              <a:off x="2472" y="482"/>
              <a:ext cx="1410" cy="2494"/>
            </a:xfrm>
            <a:prstGeom prst="rect">
              <a:avLst/>
            </a:prstGeom>
            <a:noFill/>
            <a:ln w="9525">
              <a:noFill/>
              <a:miter lim="800000"/>
              <a:headEnd/>
              <a:tailEnd/>
            </a:ln>
          </p:spPr>
        </p:pic>
      </p:grpSp>
      <p:graphicFrame>
        <p:nvGraphicFramePr>
          <p:cNvPr id="102410" name="Group 10"/>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0950" name="Text Box 17"/>
          <p:cNvSpPr txBox="1">
            <a:spLocks noChangeArrowheads="1"/>
          </p:cNvSpPr>
          <p:nvPr/>
        </p:nvSpPr>
        <p:spPr bwMode="auto">
          <a:xfrm>
            <a:off x="4140200" y="692150"/>
            <a:ext cx="4464050" cy="5715000"/>
          </a:xfrm>
          <a:prstGeom prst="rect">
            <a:avLst/>
          </a:prstGeom>
          <a:noFill/>
          <a:ln w="9525">
            <a:noFill/>
            <a:miter lim="800000"/>
            <a:headEnd/>
            <a:tailEnd/>
          </a:ln>
        </p:spPr>
        <p:txBody>
          <a:bodyPr>
            <a:spAutoFit/>
          </a:bodyPr>
          <a:lstStyle/>
          <a:p>
            <a:pPr algn="just"/>
            <a:r>
              <a:rPr lang="ru-RU" sz="1600" b="0">
                <a:latin typeface="Arial" charset="0"/>
              </a:rPr>
              <a:t>Успехи традиционного подхода, когда человек четко задает машине определенную задачу, поистине огромны и вполне устраивают пользователей, стремящихся получить конкретный результат. Однако далеко не все жизненные задачи удается решить путем жесткого программирования действий электронной машины, поэтому </a:t>
            </a:r>
            <a:r>
              <a:rPr lang="ru-RU" sz="1600">
                <a:solidFill>
                  <a:srgbClr val="6B432D"/>
                </a:solidFill>
                <a:latin typeface="Arial" charset="0"/>
              </a:rPr>
              <a:t>одной из важнейших на сегодня задач для кибернетики является создание    интеллектуальных систем, способных к самообучению</a:t>
            </a:r>
            <a:r>
              <a:rPr lang="ru-RU" sz="1600" b="0">
                <a:latin typeface="Arial" charset="0"/>
              </a:rPr>
              <a:t> и не нуждающихся в услугах квалифицированных программистов. Разработчики таких обучаемых компьютеров вполне резонно решили воспользоваться </a:t>
            </a:r>
            <a:r>
              <a:rPr lang="ru-RU" sz="1600">
                <a:solidFill>
                  <a:srgbClr val="6B432D"/>
                </a:solidFill>
                <a:latin typeface="Arial" charset="0"/>
              </a:rPr>
              <a:t>методом копирования принципов работы человеческого мозга</a:t>
            </a:r>
            <a:r>
              <a:rPr lang="ru-RU" sz="1600" b="0">
                <a:latin typeface="Arial" charset="0"/>
              </a:rPr>
              <a:t>, и, судя по достигнутым результатам, некоторые из этих умных машин уже приблизились к имитации того, как </a:t>
            </a:r>
            <a:r>
              <a:rPr lang="en-US" sz="1600" b="0">
                <a:latin typeface="Arial" charset="0"/>
              </a:rPr>
              <a:t>Homo Sapiens </a:t>
            </a:r>
            <a:r>
              <a:rPr lang="ru-RU" sz="1600" b="0">
                <a:latin typeface="Arial" charset="0"/>
              </a:rPr>
              <a:t>думает и анализирует.</a:t>
            </a:r>
          </a:p>
          <a:p>
            <a:pPr algn="just"/>
            <a:endParaRPr lang="ru-RU" sz="1600" b="0">
              <a:latin typeface="Arial" charset="0"/>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3430"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1972"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1973"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1974" name="Text Box 14"/>
          <p:cNvSpPr txBox="1">
            <a:spLocks noChangeArrowheads="1"/>
          </p:cNvSpPr>
          <p:nvPr/>
        </p:nvSpPr>
        <p:spPr bwMode="auto">
          <a:xfrm>
            <a:off x="3779838" y="620713"/>
            <a:ext cx="4967287" cy="5715000"/>
          </a:xfrm>
          <a:prstGeom prst="rect">
            <a:avLst/>
          </a:prstGeom>
          <a:noFill/>
          <a:ln w="9525">
            <a:noFill/>
            <a:miter lim="800000"/>
            <a:headEnd/>
            <a:tailEnd/>
          </a:ln>
        </p:spPr>
        <p:txBody>
          <a:bodyPr>
            <a:spAutoFit/>
          </a:bodyPr>
          <a:lstStyle/>
          <a:p>
            <a:pPr algn="just"/>
            <a:r>
              <a:rPr lang="ru-RU" sz="1600" b="0">
                <a:latin typeface="Arial" charset="0"/>
              </a:rPr>
              <a:t>Человеческий мозг состоит «всего» из нескольких десятков миллиардов нейронов и нескольких сотен миллиардов связей между ними, причём время реагирования отдельно взятого нейрона измеряется сотыми долями секунды. С высоты «понимания» современных суперкомпьютеров, осуществляющих в секунду десятки триллионов операций, это непозволительно мало. Ведь даже обычный процессор </a:t>
            </a:r>
            <a:r>
              <a:rPr lang="en-US" sz="1600" b="0">
                <a:latin typeface="Arial" charset="0"/>
              </a:rPr>
              <a:t>Intel Pentium </a:t>
            </a:r>
            <a:r>
              <a:rPr lang="ru-RU" sz="1600" b="0">
                <a:latin typeface="Arial" charset="0"/>
              </a:rPr>
              <a:t>4 содержит около 200 миллионов транзисторов, а подключаемая к нему оперативная память имеет объем до 4 Гбайт, и при этом на простейшую логическую или арифметическую операцию он тратит меньше одной миллиардной доли секунды. Современные нейросети по своей мощности пока достаточно скромны </a:t>
            </a:r>
            <a:r>
              <a:rPr lang="ru-RU" b="0">
                <a:latin typeface="Arial" charset="0"/>
              </a:rPr>
              <a:t>–</a:t>
            </a:r>
            <a:r>
              <a:rPr lang="ru-RU">
                <a:latin typeface="Arial" charset="0"/>
              </a:rPr>
              <a:t> </a:t>
            </a:r>
            <a:r>
              <a:rPr lang="ru-RU" sz="1600" b="0">
                <a:latin typeface="Arial" charset="0"/>
              </a:rPr>
              <a:t>они достигли только уровня нервной системы улитки или дождевого червя. Однако даже простейшие нейрочипы, содержащие по 64 нейрона со 128</a:t>
            </a:r>
            <a:r>
              <a:rPr lang="en-US" sz="1600" b="0">
                <a:latin typeface="Arial" charset="0"/>
              </a:rPr>
              <a:t> </a:t>
            </a:r>
            <a:r>
              <a:rPr lang="ru-RU" sz="1600" b="0">
                <a:latin typeface="Arial" charset="0"/>
              </a:rPr>
              <a:t>входами каждый, гораздо быстрее решают задачи распознавания электронных изображений, чем их традиционные собратья, снабженные миллионами транзисторов.</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4454"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2996"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2997"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2998" name="Text Box 14"/>
          <p:cNvSpPr txBox="1">
            <a:spLocks noChangeArrowheads="1"/>
          </p:cNvSpPr>
          <p:nvPr/>
        </p:nvSpPr>
        <p:spPr bwMode="auto">
          <a:xfrm>
            <a:off x="3779838" y="620713"/>
            <a:ext cx="4751387" cy="4892675"/>
          </a:xfrm>
          <a:prstGeom prst="rect">
            <a:avLst/>
          </a:prstGeom>
          <a:noFill/>
          <a:ln w="9525">
            <a:noFill/>
            <a:miter lim="800000"/>
            <a:headEnd/>
            <a:tailEnd/>
          </a:ln>
        </p:spPr>
        <p:txBody>
          <a:bodyPr>
            <a:spAutoFit/>
          </a:bodyPr>
          <a:lstStyle/>
          <a:p>
            <a:pPr algn="just"/>
            <a:r>
              <a:rPr lang="ru-RU" sz="1500" b="0">
                <a:latin typeface="Arial" charset="0"/>
              </a:rPr>
              <a:t>Основным элементом любого нейрокомпьютера является электронный аналог живого нейрона. Биологический нейрон имеет несколько нервных отростков – дендритов, принимающих нервные импульсы, и один-единственный отросток –</a:t>
            </a:r>
            <a:r>
              <a:rPr lang="ru-RU" sz="1500">
                <a:latin typeface="Arial" charset="0"/>
              </a:rPr>
              <a:t> </a:t>
            </a:r>
            <a:r>
              <a:rPr lang="ru-RU" sz="1500" b="0">
                <a:latin typeface="Arial" charset="0"/>
              </a:rPr>
              <a:t>аксон, способный передавать импульс возбуждения дальше. Аксон, разветвляясь, контактирует с дендритами других нейронов, соединяясь с ними через</a:t>
            </a:r>
            <a:r>
              <a:rPr lang="ru-RU" sz="1500">
                <a:latin typeface="Arial" charset="0"/>
              </a:rPr>
              <a:t> </a:t>
            </a:r>
            <a:r>
              <a:rPr lang="ru-RU" sz="1500">
                <a:solidFill>
                  <a:srgbClr val="6B432D"/>
                </a:solidFill>
                <a:latin typeface="Arial" charset="0"/>
              </a:rPr>
              <a:t>специальные образования </a:t>
            </a:r>
            <a:r>
              <a:rPr lang="ru-RU" sz="1500" b="0">
                <a:latin typeface="Arial" charset="0"/>
              </a:rPr>
              <a:t>–</a:t>
            </a:r>
            <a:r>
              <a:rPr lang="ru-RU" sz="1500">
                <a:latin typeface="Arial" charset="0"/>
              </a:rPr>
              <a:t> </a:t>
            </a:r>
            <a:r>
              <a:rPr lang="ru-RU" sz="1500">
                <a:solidFill>
                  <a:srgbClr val="6B432D"/>
                </a:solidFill>
                <a:latin typeface="Arial" charset="0"/>
              </a:rPr>
              <a:t>синапсы, которые влияют на силу передаваемого следующим нейронам импульса</a:t>
            </a:r>
            <a:r>
              <a:rPr lang="ru-RU" sz="1500" b="0">
                <a:latin typeface="Arial" charset="0"/>
              </a:rPr>
              <a:t>.</a:t>
            </a:r>
          </a:p>
          <a:p>
            <a:pPr algn="just"/>
            <a:r>
              <a:rPr lang="ru-RU" sz="1500" b="0">
                <a:latin typeface="Arial" charset="0"/>
              </a:rPr>
              <a:t>Импульсы, поступившие к нейрону по нескольким дендритам, суммируются с учетом не только их силы, но и длительности. Если общий импульс превышает пороговый уровень, то нейрон возбуждается и формирует собственный импульс, передаваемый далее по аксону. </a:t>
            </a:r>
          </a:p>
          <a:p>
            <a:pPr algn="just"/>
            <a:r>
              <a:rPr lang="ru-RU" sz="1500" b="0">
                <a:latin typeface="Arial" charset="0"/>
              </a:rPr>
              <a:t>Причем пропускная способность синапсов может изменяться  со временем, а значит,  модифицируется поведение и соответствующего нейрона, и всей нейронной сети в целом.</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5478"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4020"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4021"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4022" name="Text Box 14"/>
          <p:cNvSpPr txBox="1">
            <a:spLocks noChangeArrowheads="1"/>
          </p:cNvSpPr>
          <p:nvPr/>
        </p:nvSpPr>
        <p:spPr bwMode="auto">
          <a:xfrm>
            <a:off x="3708400" y="677863"/>
            <a:ext cx="4824413" cy="5470525"/>
          </a:xfrm>
          <a:prstGeom prst="rect">
            <a:avLst/>
          </a:prstGeom>
          <a:noFill/>
          <a:ln w="9525">
            <a:noFill/>
            <a:miter lim="800000"/>
            <a:headEnd/>
            <a:tailEnd/>
          </a:ln>
        </p:spPr>
        <p:txBody>
          <a:bodyPr>
            <a:spAutoFit/>
          </a:bodyPr>
          <a:lstStyle/>
          <a:p>
            <a:pPr algn="just"/>
            <a:r>
              <a:rPr lang="ru-RU" sz="1600" b="0">
                <a:latin typeface="Arial" charset="0"/>
              </a:rPr>
              <a:t>Примерно так же работают и электронные нейроны, только роль импульса возбуждения в этом случае выполняет электрическое напряжение, а возбудимость нейрона моделируется некой функцией, зависящей от суммы входных сигналов. Причем сигналы-напряжения, пришедшие по разным проводам-дендритам, перед суммированием умножаются на разные коэффициенты. Естественно, что в процессе обучения и настройки нейросети изменяют именно те коэффициенты, с которыми происходит суммирование сигналов. Коэффициенты, с которыми складываются сигналы, –</a:t>
            </a:r>
            <a:r>
              <a:rPr lang="ru-RU" sz="1600">
                <a:latin typeface="Arial" charset="0"/>
              </a:rPr>
              <a:t> </a:t>
            </a:r>
            <a:r>
              <a:rPr lang="ru-RU" sz="1600" b="0">
                <a:latin typeface="Arial" charset="0"/>
              </a:rPr>
              <a:t>это как раз и есть та долговременная память, в которой хранится алгоритм работы обученной нейросети. К электрическому аксону подключаются входы нейронов следующего уровня сети, и таким образом </a:t>
            </a:r>
            <a:r>
              <a:rPr lang="ru-RU" sz="1600">
                <a:solidFill>
                  <a:srgbClr val="6B432D"/>
                </a:solidFill>
                <a:latin typeface="Arial" charset="0"/>
              </a:rPr>
              <a:t>реализуется требуемый параллельный вычислитель</a:t>
            </a:r>
            <a:r>
              <a:rPr lang="ru-RU" sz="1600" b="0">
                <a:latin typeface="Arial" charset="0"/>
              </a:rPr>
              <a:t>, способный распознавать и классифицировать поступающие на вход сигналы. </a:t>
            </a:r>
            <a:br>
              <a:rPr lang="ru-RU" sz="1600" b="0">
                <a:latin typeface="Arial" charset="0"/>
              </a:rPr>
            </a:br>
            <a:endParaRPr lang="ru-RU" sz="1600" b="0">
              <a:latin typeface="Arial"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6502"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5044"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5045"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5046" name="Text Box 14"/>
          <p:cNvSpPr txBox="1">
            <a:spLocks noChangeArrowheads="1"/>
          </p:cNvSpPr>
          <p:nvPr/>
        </p:nvSpPr>
        <p:spPr bwMode="auto">
          <a:xfrm>
            <a:off x="3708400" y="620713"/>
            <a:ext cx="4824413" cy="5959475"/>
          </a:xfrm>
          <a:prstGeom prst="rect">
            <a:avLst/>
          </a:prstGeom>
          <a:noFill/>
          <a:ln w="9525">
            <a:noFill/>
            <a:miter lim="800000"/>
            <a:headEnd/>
            <a:tailEnd/>
          </a:ln>
        </p:spPr>
        <p:txBody>
          <a:bodyPr>
            <a:spAutoFit/>
          </a:bodyPr>
          <a:lstStyle/>
          <a:p>
            <a:pPr algn="just"/>
            <a:r>
              <a:rPr lang="ru-RU" sz="1600" b="0">
                <a:latin typeface="Times New Roman" pitchFamily="18" charset="0"/>
              </a:rPr>
              <a:t>Основное свойство как природных, так и искусственных нейросетей </a:t>
            </a:r>
            <a:r>
              <a:rPr lang="ru-RU" b="0"/>
              <a:t>–</a:t>
            </a:r>
            <a:r>
              <a:rPr lang="ru-RU"/>
              <a:t> </a:t>
            </a:r>
            <a:r>
              <a:rPr lang="ru-RU" sz="1600" b="0">
                <a:latin typeface="Times New Roman" pitchFamily="18" charset="0"/>
              </a:rPr>
              <a:t>это возможность изменения силы взаимосвязи между нейронами. </a:t>
            </a:r>
            <a:r>
              <a:rPr lang="ru-RU" sz="1600">
                <a:solidFill>
                  <a:srgbClr val="6B432D"/>
                </a:solidFill>
                <a:latin typeface="Times New Roman" pitchFamily="18" charset="0"/>
              </a:rPr>
              <a:t>Структура нервной системы нашего мозга и нейрокомпьютера остаётся практически неизменной</a:t>
            </a:r>
            <a:r>
              <a:rPr lang="ru-RU" sz="1600" b="0">
                <a:latin typeface="Times New Roman" pitchFamily="18" charset="0"/>
              </a:rPr>
              <a:t> на протяжении всего жизненного цикла, и </a:t>
            </a:r>
            <a:r>
              <a:rPr lang="ru-RU" sz="1600">
                <a:solidFill>
                  <a:srgbClr val="6B432D"/>
                </a:solidFill>
                <a:latin typeface="Times New Roman" pitchFamily="18" charset="0"/>
              </a:rPr>
              <a:t>изменениям в процессе обучения и адаптации подвергаются только пропускная способность синапсов</a:t>
            </a:r>
            <a:r>
              <a:rPr lang="ru-RU" sz="1600" b="0">
                <a:latin typeface="Times New Roman" pitchFamily="18" charset="0"/>
              </a:rPr>
              <a:t> и весовые коэффициенты, с которыми складываются сигналы в электронном аналоге мозга.</a:t>
            </a:r>
          </a:p>
          <a:p>
            <a:pPr algn="just"/>
            <a:r>
              <a:rPr lang="ru-RU" sz="1600" b="0">
                <a:latin typeface="Times New Roman" pitchFamily="18" charset="0"/>
              </a:rPr>
              <a:t>Условные и безусловные рефлексы есть не что иное, как устойчивые связи, возникающие между рецепторами и нейронами в процессе исполнения той или иной команды. Но если взять, к примеру, такое естественное для человека действие, как отдергивание руки от горячего предмета, то в этом случае все связи возникли еще до появления его на свет и обучения не требуется. А такой навык, как езда на велосипеде, приобретается только в результате тренировок. Научившись же, человек ездит на нем «автоматически» и лишь в критической ситуации включает мозг, пытаясь восстановить равновесие или избежать возникшей опасности.</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34"/>
          <p:cNvSpPr>
            <a:spLocks noChangeArrowheads="1"/>
          </p:cNvSpPr>
          <p:nvPr/>
        </p:nvSpPr>
        <p:spPr bwMode="auto">
          <a:xfrm>
            <a:off x="395288" y="4437063"/>
            <a:ext cx="7416800" cy="2087562"/>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pic>
        <p:nvPicPr>
          <p:cNvPr id="167938" name="Picture 26" descr="корпус+"/>
          <p:cNvPicPr>
            <a:picLocks noChangeAspect="1" noChangeArrowheads="1"/>
          </p:cNvPicPr>
          <p:nvPr/>
        </p:nvPicPr>
        <p:blipFill>
          <a:blip r:embed="rId2"/>
          <a:srcRect l="3" r="-5305"/>
          <a:stretch>
            <a:fillRect/>
          </a:stretch>
        </p:blipFill>
        <p:spPr bwMode="auto">
          <a:xfrm>
            <a:off x="4284663" y="4508500"/>
            <a:ext cx="3657600" cy="1816100"/>
          </a:xfrm>
          <a:prstGeom prst="rect">
            <a:avLst/>
          </a:prstGeom>
          <a:noFill/>
          <a:ln w="9525">
            <a:noFill/>
            <a:miter lim="800000"/>
            <a:headEnd/>
            <a:tailEnd/>
          </a:ln>
        </p:spPr>
      </p:pic>
      <p:sp>
        <p:nvSpPr>
          <p:cNvPr id="68617" name="Rectangle 1033"/>
          <p:cNvSpPr>
            <a:spLocks noChangeArrowheads="1"/>
          </p:cNvSpPr>
          <p:nvPr/>
        </p:nvSpPr>
        <p:spPr bwMode="auto">
          <a:xfrm>
            <a:off x="395288" y="260350"/>
            <a:ext cx="7488237" cy="4103688"/>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67940" name="Rectangle 13"/>
          <p:cNvSpPr>
            <a:spLocks noChangeArrowheads="1"/>
          </p:cNvSpPr>
          <p:nvPr/>
        </p:nvSpPr>
        <p:spPr bwMode="auto">
          <a:xfrm>
            <a:off x="179388" y="3573463"/>
            <a:ext cx="3162300" cy="581025"/>
          </a:xfrm>
          <a:prstGeom prst="rect">
            <a:avLst/>
          </a:prstGeom>
          <a:noFill/>
          <a:ln w="9525">
            <a:noFill/>
            <a:miter lim="800000"/>
            <a:headEnd/>
            <a:tailEnd/>
          </a:ln>
        </p:spPr>
        <p:txBody>
          <a:bodyPr lIns="92075" tIns="46038" rIns="92075" bIns="46038">
            <a:spAutoFit/>
          </a:bodyPr>
          <a:lstStyle/>
          <a:p>
            <a:pPr lvl="1" algn="ctr" eaLnBrk="0" hangingPunct="0"/>
            <a:r>
              <a:rPr lang="ru-RU" sz="1600">
                <a:solidFill>
                  <a:srgbClr val="6B432D"/>
                </a:solidFill>
                <a:latin typeface="Times New Roman" pitchFamily="18" charset="0"/>
              </a:rPr>
              <a:t>Компьютер в настольном исполнении</a:t>
            </a:r>
          </a:p>
        </p:txBody>
      </p:sp>
      <p:sp>
        <p:nvSpPr>
          <p:cNvPr id="167941" name="Rectangle 14"/>
          <p:cNvSpPr>
            <a:spLocks noChangeArrowheads="1"/>
          </p:cNvSpPr>
          <p:nvPr/>
        </p:nvSpPr>
        <p:spPr bwMode="auto">
          <a:xfrm>
            <a:off x="2771775" y="3538538"/>
            <a:ext cx="3306763" cy="611187"/>
          </a:xfrm>
          <a:prstGeom prst="rect">
            <a:avLst/>
          </a:prstGeom>
          <a:noFill/>
          <a:ln w="9525">
            <a:noFill/>
            <a:miter lim="800000"/>
            <a:headEnd/>
            <a:tailEnd/>
          </a:ln>
        </p:spPr>
        <p:txBody>
          <a:bodyPr lIns="92075" tIns="46038" rIns="92075" bIns="46038">
            <a:spAutoFit/>
          </a:bodyPr>
          <a:lstStyle/>
          <a:p>
            <a:pPr algn="ctr" eaLnBrk="0" hangingPunct="0"/>
            <a:r>
              <a:rPr lang="ru-RU" sz="1800" b="0" i="1">
                <a:solidFill>
                  <a:srgbClr val="993300"/>
                </a:solidFill>
                <a:latin typeface="Times New Roman" pitchFamily="18" charset="0"/>
              </a:rPr>
              <a:t>        </a:t>
            </a:r>
            <a:r>
              <a:rPr lang="ru-RU" sz="1600">
                <a:solidFill>
                  <a:srgbClr val="6B432D"/>
                </a:solidFill>
                <a:latin typeface="Times New Roman" pitchFamily="18" charset="0"/>
              </a:rPr>
              <a:t>Компьютер в компактном </a:t>
            </a:r>
          </a:p>
          <a:p>
            <a:pPr algn="ctr" eaLnBrk="0" hangingPunct="0"/>
            <a:r>
              <a:rPr lang="ru-RU" sz="1600">
                <a:solidFill>
                  <a:srgbClr val="6B432D"/>
                </a:solidFill>
                <a:latin typeface="Times New Roman" pitchFamily="18" charset="0"/>
              </a:rPr>
              <a:t>        исполнении (notebook)</a:t>
            </a:r>
          </a:p>
        </p:txBody>
      </p:sp>
      <p:sp>
        <p:nvSpPr>
          <p:cNvPr id="167942" name="Rectangle 15"/>
          <p:cNvSpPr>
            <a:spLocks noChangeArrowheads="1"/>
          </p:cNvSpPr>
          <p:nvPr/>
        </p:nvSpPr>
        <p:spPr bwMode="auto">
          <a:xfrm>
            <a:off x="250825" y="4437063"/>
            <a:ext cx="4259263" cy="2047875"/>
          </a:xfrm>
          <a:prstGeom prst="rect">
            <a:avLst/>
          </a:prstGeom>
          <a:noFill/>
          <a:ln w="9525">
            <a:noFill/>
            <a:miter lim="800000"/>
            <a:headEnd/>
            <a:tailEnd/>
          </a:ln>
        </p:spPr>
        <p:txBody>
          <a:bodyPr lIns="92075" tIns="46038" rIns="92075" bIns="46038">
            <a:spAutoFit/>
          </a:bodyPr>
          <a:lstStyle/>
          <a:p>
            <a:pPr indent="190500" eaLnBrk="0" hangingPunct="0"/>
            <a:r>
              <a:rPr lang="ru-RU" sz="1600" b="0">
                <a:latin typeface="Times New Roman" pitchFamily="18" charset="0"/>
              </a:rPr>
              <a:t>В системном блоке находятся </a:t>
            </a:r>
          </a:p>
          <a:p>
            <a:pPr indent="190500" eaLnBrk="0" hangingPunct="0"/>
            <a:r>
              <a:rPr lang="ru-RU" sz="1600">
                <a:solidFill>
                  <a:srgbClr val="6B432D"/>
                </a:solidFill>
                <a:latin typeface="Times New Roman" pitchFamily="18" charset="0"/>
              </a:rPr>
              <a:t>основные логические узлы</a:t>
            </a:r>
            <a:r>
              <a:rPr lang="ru-RU" sz="1600" b="0">
                <a:latin typeface="Times New Roman" pitchFamily="18" charset="0"/>
              </a:rPr>
              <a:t> компьютера:</a:t>
            </a:r>
          </a:p>
          <a:p>
            <a:pPr marL="381000" lvl="1" indent="241300" eaLnBrk="0" hangingPunct="0">
              <a:buFontTx/>
              <a:buChar char="•"/>
            </a:pPr>
            <a:r>
              <a:rPr lang="ru-RU" sz="1600" b="0">
                <a:latin typeface="Times New Roman" pitchFamily="18" charset="0"/>
              </a:rPr>
              <a:t>материнская плата;</a:t>
            </a:r>
          </a:p>
          <a:p>
            <a:pPr marL="381000" lvl="1" indent="241300" eaLnBrk="0" hangingPunct="0">
              <a:buFontTx/>
              <a:buChar char="•"/>
            </a:pPr>
            <a:r>
              <a:rPr lang="ru-RU" sz="1600" b="0">
                <a:latin typeface="Times New Roman" pitchFamily="18" charset="0"/>
              </a:rPr>
              <a:t>электронные схемы (процессор,</a:t>
            </a:r>
          </a:p>
          <a:p>
            <a:pPr indent="190500" eaLnBrk="0" hangingPunct="0"/>
            <a:r>
              <a:rPr lang="ru-RU" sz="1600" b="0">
                <a:latin typeface="Times New Roman" pitchFamily="18" charset="0"/>
              </a:rPr>
              <a:t>         контроллеры устройств и т.д.);</a:t>
            </a:r>
          </a:p>
          <a:p>
            <a:pPr marL="381000" lvl="1" indent="241300" eaLnBrk="0" hangingPunct="0">
              <a:buFontTx/>
              <a:buChar char="•"/>
            </a:pPr>
            <a:r>
              <a:rPr lang="ru-RU" sz="1600" b="0">
                <a:latin typeface="Times New Roman" pitchFamily="18" charset="0"/>
              </a:rPr>
              <a:t>блок питания;</a:t>
            </a:r>
          </a:p>
          <a:p>
            <a:pPr marL="381000" lvl="1" indent="241300" eaLnBrk="0" hangingPunct="0">
              <a:buFontTx/>
              <a:buChar char="•"/>
            </a:pPr>
            <a:r>
              <a:rPr lang="ru-RU" sz="1600" b="0">
                <a:latin typeface="Times New Roman" pitchFamily="18" charset="0"/>
              </a:rPr>
              <a:t>дисководы (накопители).</a:t>
            </a:r>
          </a:p>
          <a:p>
            <a:pPr indent="190500" eaLnBrk="0" hangingPunct="0"/>
            <a:endParaRPr lang="ru-RU" sz="1600" b="0">
              <a:latin typeface="Times New Roman" pitchFamily="18" charset="0"/>
            </a:endParaRPr>
          </a:p>
        </p:txBody>
      </p:sp>
      <p:pic>
        <p:nvPicPr>
          <p:cNvPr id="167943" name="Picture 21" descr="корпус+"/>
          <p:cNvPicPr>
            <a:picLocks noChangeAspect="1" noChangeArrowheads="1"/>
          </p:cNvPicPr>
          <p:nvPr/>
        </p:nvPicPr>
        <p:blipFill>
          <a:blip r:embed="rId2"/>
          <a:srcRect r="58316"/>
          <a:stretch>
            <a:fillRect/>
          </a:stretch>
        </p:blipFill>
        <p:spPr bwMode="auto">
          <a:xfrm>
            <a:off x="468313" y="836613"/>
            <a:ext cx="1447800" cy="1816100"/>
          </a:xfrm>
          <a:prstGeom prst="rect">
            <a:avLst/>
          </a:prstGeom>
          <a:noFill/>
          <a:ln w="9525">
            <a:noFill/>
            <a:miter lim="800000"/>
            <a:headEnd/>
            <a:tailEnd/>
          </a:ln>
        </p:spPr>
      </p:pic>
      <p:pic>
        <p:nvPicPr>
          <p:cNvPr id="167944" name="Picture 27" descr="notebook2"/>
          <p:cNvPicPr>
            <a:picLocks noChangeAspect="1" noChangeArrowheads="1"/>
          </p:cNvPicPr>
          <p:nvPr/>
        </p:nvPicPr>
        <p:blipFill>
          <a:blip r:embed="rId3"/>
          <a:srcRect/>
          <a:stretch>
            <a:fillRect/>
          </a:stretch>
        </p:blipFill>
        <p:spPr bwMode="auto">
          <a:xfrm>
            <a:off x="4140200" y="981075"/>
            <a:ext cx="2247900" cy="2089150"/>
          </a:xfrm>
          <a:prstGeom prst="rect">
            <a:avLst/>
          </a:prstGeom>
          <a:noFill/>
          <a:ln w="9525">
            <a:noFill/>
            <a:miter lim="800000"/>
            <a:headEnd/>
            <a:tailEnd/>
          </a:ln>
        </p:spPr>
      </p:pic>
      <p:pic>
        <p:nvPicPr>
          <p:cNvPr id="167945" name="Picture 30"/>
          <p:cNvPicPr>
            <a:picLocks noChangeAspect="1" noChangeArrowheads="1"/>
          </p:cNvPicPr>
          <p:nvPr/>
        </p:nvPicPr>
        <p:blipFill>
          <a:blip r:embed="rId4"/>
          <a:srcRect/>
          <a:stretch>
            <a:fillRect/>
          </a:stretch>
        </p:blipFill>
        <p:spPr bwMode="auto">
          <a:xfrm>
            <a:off x="3132138" y="2565400"/>
            <a:ext cx="685800" cy="554038"/>
          </a:xfrm>
          <a:prstGeom prst="rect">
            <a:avLst/>
          </a:prstGeom>
          <a:noFill/>
          <a:ln w="9525">
            <a:noFill/>
            <a:miter lim="800000"/>
            <a:headEnd/>
            <a:tailEnd/>
          </a:ln>
        </p:spPr>
      </p:pic>
      <p:pic>
        <p:nvPicPr>
          <p:cNvPr id="167946" name="Picture 24" descr="клавиатура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16013" y="2492375"/>
            <a:ext cx="1797050" cy="1101725"/>
          </a:xfrm>
          <a:prstGeom prst="rect">
            <a:avLst/>
          </a:prstGeom>
          <a:noFill/>
          <a:ln w="9525">
            <a:noFill/>
            <a:miter lim="800000"/>
            <a:headEnd/>
            <a:tailEnd/>
          </a:ln>
        </p:spPr>
      </p:pic>
      <p:sp>
        <p:nvSpPr>
          <p:cNvPr id="167947" name="Rectangle 1036"/>
          <p:cNvSpPr>
            <a:spLocks noChangeArrowheads="1"/>
          </p:cNvSpPr>
          <p:nvPr/>
        </p:nvSpPr>
        <p:spPr bwMode="auto">
          <a:xfrm>
            <a:off x="5867400" y="3568700"/>
            <a:ext cx="1944688" cy="581025"/>
          </a:xfrm>
          <a:prstGeom prst="rect">
            <a:avLst/>
          </a:prstGeom>
          <a:noFill/>
          <a:ln w="9525">
            <a:noFill/>
            <a:miter lim="800000"/>
            <a:headEnd/>
            <a:tailEnd/>
          </a:ln>
        </p:spPr>
        <p:txBody>
          <a:bodyPr lIns="92075" tIns="46038" rIns="92075" bIns="46038">
            <a:spAutoFit/>
          </a:bodyPr>
          <a:lstStyle/>
          <a:p>
            <a:pPr algn="ctr" eaLnBrk="0" hangingPunct="0"/>
            <a:r>
              <a:rPr lang="ru-RU" sz="1600">
                <a:solidFill>
                  <a:srgbClr val="6B432D"/>
                </a:solidFill>
                <a:latin typeface="Times New Roman" pitchFamily="18" charset="0"/>
              </a:rPr>
              <a:t>Компьютер </a:t>
            </a:r>
          </a:p>
          <a:p>
            <a:pPr algn="ctr" eaLnBrk="0" hangingPunct="0"/>
            <a:r>
              <a:rPr lang="ru-RU" sz="1600">
                <a:solidFill>
                  <a:srgbClr val="6B432D"/>
                </a:solidFill>
                <a:latin typeface="Times New Roman" pitchFamily="18" charset="0"/>
              </a:rPr>
              <a:t>карманный</a:t>
            </a:r>
          </a:p>
        </p:txBody>
      </p:sp>
      <p:pic>
        <p:nvPicPr>
          <p:cNvPr id="167948" name="Picture 1039" descr="кпк"/>
          <p:cNvPicPr>
            <a:picLocks noChangeAspect="1" noChangeArrowheads="1"/>
          </p:cNvPicPr>
          <p:nvPr/>
        </p:nvPicPr>
        <p:blipFill>
          <a:blip r:embed="rId6"/>
          <a:srcRect/>
          <a:stretch>
            <a:fillRect/>
          </a:stretch>
        </p:blipFill>
        <p:spPr bwMode="auto">
          <a:xfrm>
            <a:off x="6443663" y="1052513"/>
            <a:ext cx="1544637" cy="1727200"/>
          </a:xfrm>
          <a:prstGeom prst="rect">
            <a:avLst/>
          </a:prstGeom>
          <a:noFill/>
          <a:ln w="9525">
            <a:noFill/>
            <a:miter lim="800000"/>
            <a:headEnd/>
            <a:tailEnd/>
          </a:ln>
        </p:spPr>
      </p:pic>
      <p:pic>
        <p:nvPicPr>
          <p:cNvPr id="167949" name="Picture 20" descr="монитор"/>
          <p:cNvPicPr>
            <a:picLocks noChangeAspect="1" noChangeArrowheads="1"/>
          </p:cNvPicPr>
          <p:nvPr/>
        </p:nvPicPr>
        <p:blipFill>
          <a:blip r:embed="rId7"/>
          <a:srcRect l="5943" t="4808" r="5222" b="7146"/>
          <a:stretch>
            <a:fillRect/>
          </a:stretch>
        </p:blipFill>
        <p:spPr bwMode="auto">
          <a:xfrm>
            <a:off x="1979613" y="692150"/>
            <a:ext cx="1727200" cy="13319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7526"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6068"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6069"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6070" name="Text Box 14"/>
          <p:cNvSpPr txBox="1">
            <a:spLocks noChangeArrowheads="1"/>
          </p:cNvSpPr>
          <p:nvPr/>
        </p:nvSpPr>
        <p:spPr bwMode="auto">
          <a:xfrm>
            <a:off x="3779838" y="692150"/>
            <a:ext cx="4824412" cy="5715000"/>
          </a:xfrm>
          <a:prstGeom prst="rect">
            <a:avLst/>
          </a:prstGeom>
          <a:noFill/>
          <a:ln w="9525">
            <a:noFill/>
            <a:miter lim="800000"/>
            <a:headEnd/>
            <a:tailEnd/>
          </a:ln>
        </p:spPr>
        <p:txBody>
          <a:bodyPr>
            <a:spAutoFit/>
          </a:bodyPr>
          <a:lstStyle/>
          <a:p>
            <a:pPr algn="just"/>
            <a:r>
              <a:rPr lang="ru-RU" sz="1600" b="0">
                <a:latin typeface="Arial" charset="0"/>
              </a:rPr>
              <a:t>Примерно так же работают и нейросети, учась узнавать буквы и звуки, отличать танки от вертолетов, предугадывать падение цен на нефть и тому подобное. При всей схожести принципов работы </a:t>
            </a:r>
            <a:r>
              <a:rPr lang="ru-RU" sz="1600">
                <a:solidFill>
                  <a:srgbClr val="6B432D"/>
                </a:solidFill>
                <a:latin typeface="Arial" charset="0"/>
              </a:rPr>
              <a:t>процесс обучения электронного мозга еще более непредсказуем, чем биологического</a:t>
            </a:r>
            <a:r>
              <a:rPr lang="ru-RU" sz="1600" b="0">
                <a:latin typeface="Arial" charset="0"/>
              </a:rPr>
              <a:t>. Во всяком случае, на сегодня никто не сможет дать гарантии того, что та или иная нейросеть «научится» решать поставленную задачу за определенный период времени. Более того, вполне возможно, что обучение может быть принципиально невозможным. Опять же, как и у людей: один, сколько ни бейся, никогда не заиграет на скрипке, а другой, как ни старайся, никогда не научится плавать. Одна из возможных причин подобной несостоятельности </a:t>
            </a:r>
            <a:r>
              <a:rPr lang="ru-RU" b="0">
                <a:latin typeface="Arial" charset="0"/>
              </a:rPr>
              <a:t>–</a:t>
            </a:r>
            <a:r>
              <a:rPr lang="ru-RU">
                <a:latin typeface="Arial" charset="0"/>
              </a:rPr>
              <a:t> </a:t>
            </a:r>
            <a:r>
              <a:rPr lang="ru-RU" sz="1600" b="0">
                <a:latin typeface="Arial" charset="0"/>
              </a:rPr>
              <a:t>недостаточное «богатство» определённых видов нейронов и типов связей между ними. Другая причина может крыться в изначально неверном подходе к методике и средствам обучения, иначе говоря,</a:t>
            </a:r>
            <a:r>
              <a:rPr lang="ru-RU">
                <a:latin typeface="Arial" charset="0"/>
              </a:rPr>
              <a:t> </a:t>
            </a:r>
            <a:r>
              <a:rPr lang="ru-RU" sz="1600" b="0">
                <a:latin typeface="Arial" charset="0"/>
              </a:rPr>
              <a:t>в неправильном выборе алгоритма процесса тренировки.</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8550"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7092"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7093"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7094" name="Text Box 14"/>
          <p:cNvSpPr txBox="1">
            <a:spLocks noChangeArrowheads="1"/>
          </p:cNvSpPr>
          <p:nvPr/>
        </p:nvSpPr>
        <p:spPr bwMode="auto">
          <a:xfrm>
            <a:off x="3708400" y="765175"/>
            <a:ext cx="4824413" cy="5470525"/>
          </a:xfrm>
          <a:prstGeom prst="rect">
            <a:avLst/>
          </a:prstGeom>
          <a:noFill/>
          <a:ln w="9525">
            <a:noFill/>
            <a:miter lim="800000"/>
            <a:headEnd/>
            <a:tailEnd/>
          </a:ln>
        </p:spPr>
        <p:txBody>
          <a:bodyPr>
            <a:spAutoFit/>
          </a:bodyPr>
          <a:lstStyle/>
          <a:p>
            <a:pPr algn="just"/>
            <a:r>
              <a:rPr lang="ru-RU" sz="1600" b="0">
                <a:latin typeface="Times New Roman" pitchFamily="18" charset="0"/>
              </a:rPr>
              <a:t>Что же касается «интеллектуальных способностей» нейронных сетей, то перед ними часто ставят заведомо нерешаемые, некорректные задачи, направленные на выявление взаимосвязей между предметами или событиями, не сопоставимыми ни по каким параметрам. Рекламные лозунги, декларирующие то, что нейрокомпьютеры умеют обрабатывать искаженную или частично поврежденную информацию, отчасти правдивы, но в определенных пределах. </a:t>
            </a:r>
          </a:p>
          <a:p>
            <a:pPr algn="just"/>
            <a:r>
              <a:rPr lang="ru-RU" sz="1600">
                <a:solidFill>
                  <a:srgbClr val="6B432D"/>
                </a:solidFill>
                <a:latin typeface="Times New Roman" pitchFamily="18" charset="0"/>
              </a:rPr>
              <a:t>Одной из основных и весьма привлекательных особенностей нейросетей является параллельность обработки поступающей информации</a:t>
            </a:r>
            <a:r>
              <a:rPr lang="ru-RU" sz="1600">
                <a:latin typeface="Times New Roman" pitchFamily="18" charset="0"/>
              </a:rPr>
              <a:t>.</a:t>
            </a:r>
            <a:r>
              <a:rPr lang="ru-RU" sz="1600" b="0">
                <a:latin typeface="Times New Roman" pitchFamily="18" charset="0"/>
              </a:rPr>
              <a:t> Входной сигнал после некоторой его фрагментации и разделения на существенные составляющие сразу поступает на входы всех нейронов, и та часть сети, которая опознает сигнал как некий объект выдает выходной сигнал, сообщая о типе обнаруженного объекта. Остальные выходные нейроны при этом остаются в состоянии покоя, поскольку знакомых им объектов не наблюдается. </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09574"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8116"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8117"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8118" name="Text Box 14"/>
          <p:cNvSpPr txBox="1">
            <a:spLocks noChangeArrowheads="1"/>
          </p:cNvSpPr>
          <p:nvPr/>
        </p:nvSpPr>
        <p:spPr bwMode="auto">
          <a:xfrm>
            <a:off x="3781425" y="996950"/>
            <a:ext cx="4751388" cy="5526088"/>
          </a:xfrm>
          <a:prstGeom prst="rect">
            <a:avLst/>
          </a:prstGeom>
          <a:noFill/>
          <a:ln w="9525">
            <a:noFill/>
            <a:miter lim="800000"/>
            <a:headEnd/>
            <a:tailEnd/>
          </a:ln>
        </p:spPr>
        <p:txBody>
          <a:bodyPr>
            <a:spAutoFit/>
          </a:bodyPr>
          <a:lstStyle/>
          <a:p>
            <a:pPr algn="just"/>
            <a:r>
              <a:rPr lang="ru-RU" sz="1700">
                <a:solidFill>
                  <a:srgbClr val="492C17"/>
                </a:solidFill>
                <a:latin typeface="Arial" charset="0"/>
              </a:rPr>
              <a:t>Распознавание образов</a:t>
            </a:r>
            <a:r>
              <a:rPr lang="ru-RU" sz="1700" b="0">
                <a:latin typeface="Arial" charset="0"/>
              </a:rPr>
              <a:t> –</a:t>
            </a:r>
            <a:r>
              <a:rPr lang="ru-RU" sz="1700">
                <a:latin typeface="Arial" charset="0"/>
              </a:rPr>
              <a:t> </a:t>
            </a:r>
            <a:r>
              <a:rPr lang="ru-RU" sz="1700" b="0">
                <a:latin typeface="Arial" charset="0"/>
              </a:rPr>
              <a:t>это, возможно, самый популярный тип задач, решаемых сегодня с помощью нейросетей. Их использует даже служба ГАИ, следя посредством телекамер и нейрокомпьютеров за движением всевозможного транспорта и пешеходов. </a:t>
            </a:r>
          </a:p>
          <a:p>
            <a:pPr algn="just"/>
            <a:r>
              <a:rPr lang="ru-RU" sz="1700" b="0">
                <a:latin typeface="Arial" charset="0"/>
              </a:rPr>
              <a:t>Второй по популярности является такая разновидность заданий, как предсказание и прогнозы развития различных, не описываемых аналитически зависимостей и событий –</a:t>
            </a:r>
            <a:r>
              <a:rPr lang="ru-RU" sz="1700">
                <a:latin typeface="Arial" charset="0"/>
              </a:rPr>
              <a:t> </a:t>
            </a:r>
            <a:r>
              <a:rPr lang="ru-RU" sz="1700" b="0">
                <a:latin typeface="Arial" charset="0"/>
              </a:rPr>
              <a:t>успешная предсказательная «деятельность» нейросетей сегодня доказана и математически, и практически. Так, достоверно известно, что многослойная нейросеть может достаточно точно описывать и сколь угодно сложные функциональные зависимости, и задачи краткосрочного прогноза –</a:t>
            </a:r>
            <a:r>
              <a:rPr lang="ru-RU" sz="1700">
                <a:latin typeface="Arial" charset="0"/>
              </a:rPr>
              <a:t> </a:t>
            </a:r>
            <a:r>
              <a:rPr lang="ru-RU" sz="1700" b="0">
                <a:latin typeface="Arial" charset="0"/>
              </a:rPr>
              <a:t>например, результаты выборов и ситуации на фондовом рынке. </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10598" name="Group 6"/>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19140" name="Rectangle 12"/>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19141" name="Picture 13"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19142" name="Text Box 14"/>
          <p:cNvSpPr txBox="1">
            <a:spLocks noChangeArrowheads="1"/>
          </p:cNvSpPr>
          <p:nvPr/>
        </p:nvSpPr>
        <p:spPr bwMode="auto">
          <a:xfrm>
            <a:off x="3708400" y="765175"/>
            <a:ext cx="4824413" cy="5500688"/>
          </a:xfrm>
          <a:prstGeom prst="rect">
            <a:avLst/>
          </a:prstGeom>
          <a:noFill/>
          <a:ln w="9525">
            <a:noFill/>
            <a:miter lim="800000"/>
            <a:headEnd/>
            <a:tailEnd/>
          </a:ln>
        </p:spPr>
        <p:txBody>
          <a:bodyPr>
            <a:spAutoFit/>
          </a:bodyPr>
          <a:lstStyle/>
          <a:p>
            <a:pPr algn="just"/>
            <a:r>
              <a:rPr lang="ru-RU" sz="1600" b="0">
                <a:latin typeface="Arial" charset="0"/>
              </a:rPr>
              <a:t>Как известно науке бионике, человек издавна пытался позаимствовать у природы полезные для себя идеи.</a:t>
            </a:r>
            <a:r>
              <a:rPr lang="ru-RU" sz="1800" b="0">
                <a:latin typeface="Arial" charset="0"/>
              </a:rPr>
              <a:t> </a:t>
            </a:r>
            <a:r>
              <a:rPr lang="ru-RU" sz="1600" b="0">
                <a:latin typeface="Arial" charset="0"/>
              </a:rPr>
              <a:t>Одной из наиболее ярких математических проблем, решенных только в конце </a:t>
            </a:r>
            <a:r>
              <a:rPr lang="en-US" sz="1600" b="0">
                <a:latin typeface="Arial" charset="0"/>
              </a:rPr>
              <a:t>XX </a:t>
            </a:r>
            <a:r>
              <a:rPr lang="ru-RU" sz="1600" b="0">
                <a:latin typeface="Arial" charset="0"/>
              </a:rPr>
              <a:t>века, стала так называемая «проблема останова». Причем ответ на вопрос, можно ли сделать абсолютно устойчивую вычислительную машину, оказался отрицательным. Увы, но машина всегда может «зависнуть» или зациклиться, не сумев вовремя остановиться, выполняя недопустимую программу. Для всех без исключения вычислительных машин крайне важно, чтобы они могли работать непрерывно, не зависая на пустом переписывании бит, а также на ненужных действиях по умножению и сложению. Математикам очень хотелось доказать, что существует универсальный алгоритм, позволяющий ЭВМ избежать разного рода казусов, возникающих при запуске незнакомых программ и обработке некорректных данных. </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4"/>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11621" name="Group 5"/>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0164" name="Rectangle 11"/>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20165" name="Picture 12"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20166" name="Text Box 13"/>
          <p:cNvSpPr txBox="1">
            <a:spLocks noChangeArrowheads="1"/>
          </p:cNvSpPr>
          <p:nvPr/>
        </p:nvSpPr>
        <p:spPr bwMode="auto">
          <a:xfrm>
            <a:off x="3708400" y="695325"/>
            <a:ext cx="4751388" cy="5470525"/>
          </a:xfrm>
          <a:prstGeom prst="rect">
            <a:avLst/>
          </a:prstGeom>
          <a:noFill/>
          <a:ln w="9525">
            <a:noFill/>
            <a:miter lim="800000"/>
            <a:headEnd/>
            <a:tailEnd/>
          </a:ln>
        </p:spPr>
        <p:txBody>
          <a:bodyPr>
            <a:spAutoFit/>
          </a:bodyPr>
          <a:lstStyle/>
          <a:p>
            <a:pPr algn="just"/>
            <a:r>
              <a:rPr lang="ru-RU" sz="1600" b="0">
                <a:latin typeface="Arial" charset="0"/>
              </a:rPr>
              <a:t>Но оказалось, что такого надежного алгоритма в принципе не существует, поскольку на любое действие существует противодействие. Как бы ни была умна машина, зная то, как она проверяет корректность команд и инструкций, всегда можно сочинить такую программу, на которой компьютер «собьется» и не сможет остановиться, принимая решение о том, что целесообразнее </a:t>
            </a:r>
            <a:r>
              <a:rPr lang="ru-RU" b="0">
                <a:latin typeface="Arial" charset="0"/>
              </a:rPr>
              <a:t>–</a:t>
            </a:r>
            <a:r>
              <a:rPr lang="ru-RU">
                <a:latin typeface="Arial" charset="0"/>
              </a:rPr>
              <a:t> </a:t>
            </a:r>
            <a:r>
              <a:rPr lang="ru-RU" sz="1600" b="0">
                <a:latin typeface="Arial" charset="0"/>
              </a:rPr>
              <a:t>приступать к выполнению программы или нет. Так что сегодня с математической точностью доказано, что любая классическая ЭВМ (в том числе и та, на которой набирался и печатался этот текст) может легко «зависнуть» и «сойти с ума», если заставить ее сделать нечто из ряда вон выходящее. Причем если разнообразные вирусы вполне сознательно парализуют работу индивидуальных компьютеров глобальной сети, то стандартное зависание хорошо знакомой операционной системы </a:t>
            </a:r>
            <a:r>
              <a:rPr lang="en-US" sz="1600" b="0">
                <a:latin typeface="Arial" charset="0"/>
              </a:rPr>
              <a:t>Windows, </a:t>
            </a:r>
            <a:r>
              <a:rPr lang="ru-RU" sz="1600" b="0">
                <a:latin typeface="Arial" charset="0"/>
              </a:rPr>
              <a:t>как правило, просто следствие некорректной работы с программами. </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3"/>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12644" name="Group 4"/>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1188" name="Rectangle 10"/>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21189" name="Picture 11"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21190" name="Text Box 12"/>
          <p:cNvSpPr txBox="1">
            <a:spLocks noChangeArrowheads="1"/>
          </p:cNvSpPr>
          <p:nvPr/>
        </p:nvSpPr>
        <p:spPr bwMode="auto">
          <a:xfrm>
            <a:off x="3708400" y="765175"/>
            <a:ext cx="4824413" cy="5226050"/>
          </a:xfrm>
          <a:prstGeom prst="rect">
            <a:avLst/>
          </a:prstGeom>
          <a:noFill/>
          <a:ln w="9525">
            <a:noFill/>
            <a:miter lim="800000"/>
            <a:headEnd/>
            <a:tailEnd/>
          </a:ln>
        </p:spPr>
        <p:txBody>
          <a:bodyPr>
            <a:spAutoFit/>
          </a:bodyPr>
          <a:lstStyle/>
          <a:p>
            <a:pPr algn="just"/>
            <a:r>
              <a:rPr lang="ru-RU" sz="1600" b="0">
                <a:latin typeface="Arial" charset="0"/>
              </a:rPr>
              <a:t>Аналогичные процессы происходят и с нейрокомпьютерами, они тоже «болеют» этой болезнью, да и сам термин «сойти с ума» имеет биологическое происхождение. Правда, применительно к нейросетям обычно употребляют другой медицинский термин –</a:t>
            </a:r>
            <a:r>
              <a:rPr lang="en-US" sz="1600" b="0">
                <a:latin typeface="Arial" charset="0"/>
              </a:rPr>
              <a:t> </a:t>
            </a:r>
            <a:r>
              <a:rPr lang="ru-RU" sz="1600" b="0">
                <a:latin typeface="Arial" charset="0"/>
              </a:rPr>
              <a:t>«паралич системы». Так что нейросети бывают не только обученными, но и переобученными, когда они полностью перестают ориентироваться в предлагаемой информации. То же самое, как известно, может происходить и с людьми. В кибернетике чудес не бывает, и нейросеть, работающая «вахтером», то есть специализирующаяся на различении изображений взрослых мужчин и женщин, почти наверняка даст сбой, если ей для опознания предложат фотографии детей. Известный афоризм, утверждающий, что «правильно поставленный вопрос есть половина ответа», имеет самое непосредственное отношение и к нейрокомпьютерам. </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13668" name="Group 4"/>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2212" name="Rectangle 10"/>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22213" name="Picture 11"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22214" name="Text Box 12"/>
          <p:cNvSpPr txBox="1">
            <a:spLocks noChangeArrowheads="1"/>
          </p:cNvSpPr>
          <p:nvPr/>
        </p:nvSpPr>
        <p:spPr bwMode="auto">
          <a:xfrm>
            <a:off x="3781425" y="852488"/>
            <a:ext cx="4751388" cy="5008562"/>
          </a:xfrm>
          <a:prstGeom prst="rect">
            <a:avLst/>
          </a:prstGeom>
          <a:noFill/>
          <a:ln w="9525">
            <a:noFill/>
            <a:miter lim="800000"/>
            <a:headEnd/>
            <a:tailEnd/>
          </a:ln>
        </p:spPr>
        <p:txBody>
          <a:bodyPr>
            <a:spAutoFit/>
          </a:bodyPr>
          <a:lstStyle/>
          <a:p>
            <a:pPr algn="just"/>
            <a:r>
              <a:rPr lang="ru-RU" sz="1700" b="0">
                <a:latin typeface="Arial" charset="0"/>
              </a:rPr>
              <a:t>Если традиционные электронные калькуляторы при нехватке данных или некорректно поставленных граничных условиях не станут решать задачу, то нейросети могут просто не заметить того, что у них оторвалась пара глаз. Они продолжат анализировать искаженную информацию, будучи «уверенными» в том, что предъявляемые объекты просто не входят в круг интересов хозяина и поэтому их нужно игнорировать. Понятно, что контроль целостности и работоспособности всей системы –</a:t>
            </a:r>
            <a:r>
              <a:rPr lang="ru-RU" sz="1700">
                <a:latin typeface="Arial" charset="0"/>
              </a:rPr>
              <a:t> </a:t>
            </a:r>
            <a:r>
              <a:rPr lang="ru-RU" sz="1700" b="0">
                <a:latin typeface="Arial" charset="0"/>
              </a:rPr>
              <a:t>это отдельная задача, и решать ее нужно с помощью другой нейросети, но принципиальное отсутствие критики в отношении к входным данным заставляет разработчиков четко оговаривать тот круг объектов и задач, с которыми может работать их система.</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3"/>
          <p:cNvSpPr>
            <a:spLocks noChangeArrowheads="1"/>
          </p:cNvSpPr>
          <p:nvPr/>
        </p:nvSpPr>
        <p:spPr bwMode="auto">
          <a:xfrm>
            <a:off x="0" y="1300163"/>
            <a:ext cx="9144000" cy="0"/>
          </a:xfrm>
          <a:prstGeom prst="rect">
            <a:avLst/>
          </a:prstGeom>
          <a:noFill/>
          <a:ln w="9525">
            <a:noFill/>
            <a:miter lim="800000"/>
            <a:headEnd/>
            <a:tailEnd/>
          </a:ln>
        </p:spPr>
        <p:txBody>
          <a:bodyPr wrap="none">
            <a:spAutoFit/>
          </a:bodyPr>
          <a:lstStyle/>
          <a:p>
            <a:pPr eaLnBrk="0" hangingPunct="0"/>
            <a:endParaRPr lang="ru-RU"/>
          </a:p>
        </p:txBody>
      </p:sp>
      <p:graphicFrame>
        <p:nvGraphicFramePr>
          <p:cNvPr id="114692" name="Group 4"/>
          <p:cNvGraphicFramePr>
            <a:graphicFrameLocks noGrp="1"/>
          </p:cNvGraphicFramePr>
          <p:nvPr/>
        </p:nvGraphicFramePr>
        <p:xfrm>
          <a:off x="0" y="1300163"/>
          <a:ext cx="207963" cy="3983037"/>
        </p:xfrm>
        <a:graphic>
          <a:graphicData uri="http://schemas.openxmlformats.org/drawingml/2006/table">
            <a:tbl>
              <a:tblPr/>
              <a:tblGrid>
                <a:gridCol w="208280"/>
              </a:tblGrid>
              <a:tr h="3983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3236" name="Rectangle 10"/>
          <p:cNvSpPr>
            <a:spLocks noChangeArrowheads="1"/>
          </p:cNvSpPr>
          <p:nvPr/>
        </p:nvSpPr>
        <p:spPr bwMode="auto">
          <a:xfrm>
            <a:off x="0" y="5283200"/>
            <a:ext cx="303213" cy="274638"/>
          </a:xfrm>
          <a:prstGeom prst="rect">
            <a:avLst/>
          </a:prstGeom>
          <a:noFill/>
          <a:ln w="9525">
            <a:noFill/>
            <a:miter lim="800000"/>
            <a:headEnd/>
            <a:tailEnd/>
          </a:ln>
        </p:spPr>
        <p:txBody>
          <a:bodyPr wrap="none" anchor="ctr">
            <a:spAutoFit/>
          </a:bodyPr>
          <a:lstStyle/>
          <a:p>
            <a:r>
              <a:rPr lang="ru-RU" sz="1200">
                <a:solidFill>
                  <a:srgbClr val="D5D5D5"/>
                </a:solidFill>
                <a:latin typeface="Arial" charset="0"/>
                <a:cs typeface="Times New Roman" pitchFamily="18" charset="0"/>
              </a:rPr>
              <a:t>З</a:t>
            </a:r>
            <a:r>
              <a:rPr lang="ru-RU" sz="1100" b="0">
                <a:latin typeface="Arial" charset="0"/>
              </a:rPr>
              <a:t> </a:t>
            </a:r>
            <a:endParaRPr lang="ru-RU" sz="1800" b="0">
              <a:latin typeface="Arial" charset="0"/>
            </a:endParaRPr>
          </a:p>
        </p:txBody>
      </p:sp>
      <p:pic>
        <p:nvPicPr>
          <p:cNvPr id="223237" name="Picture 11" descr="9"/>
          <p:cNvPicPr>
            <a:picLocks noChangeAspect="1" noChangeArrowheads="1"/>
          </p:cNvPicPr>
          <p:nvPr/>
        </p:nvPicPr>
        <p:blipFill>
          <a:blip r:embed="rId2">
            <a:lum bright="12000"/>
          </a:blip>
          <a:srcRect/>
          <a:stretch>
            <a:fillRect/>
          </a:stretch>
        </p:blipFill>
        <p:spPr bwMode="auto">
          <a:xfrm>
            <a:off x="0" y="0"/>
            <a:ext cx="3708400" cy="6858000"/>
          </a:xfrm>
          <a:prstGeom prst="rect">
            <a:avLst/>
          </a:prstGeom>
          <a:noFill/>
          <a:ln w="9525">
            <a:noFill/>
            <a:miter lim="800000"/>
            <a:headEnd/>
            <a:tailEnd/>
          </a:ln>
        </p:spPr>
      </p:pic>
      <p:sp>
        <p:nvSpPr>
          <p:cNvPr id="223238" name="Text Box 12"/>
          <p:cNvSpPr txBox="1">
            <a:spLocks noChangeArrowheads="1"/>
          </p:cNvSpPr>
          <p:nvPr/>
        </p:nvSpPr>
        <p:spPr bwMode="auto">
          <a:xfrm>
            <a:off x="3708400" y="836613"/>
            <a:ext cx="4824413" cy="5715000"/>
          </a:xfrm>
          <a:prstGeom prst="rect">
            <a:avLst/>
          </a:prstGeom>
          <a:noFill/>
          <a:ln w="9525">
            <a:noFill/>
            <a:miter lim="800000"/>
            <a:headEnd/>
            <a:tailEnd/>
          </a:ln>
        </p:spPr>
        <p:txBody>
          <a:bodyPr>
            <a:spAutoFit/>
          </a:bodyPr>
          <a:lstStyle/>
          <a:p>
            <a:pPr algn="just"/>
            <a:r>
              <a:rPr lang="ru-RU" sz="1600" b="0">
                <a:latin typeface="Arial" charset="0"/>
              </a:rPr>
              <a:t>Специализация нейросети достигается на этапе обучения, когда тем или иным способом формируются значения весовых коэффициентов, определяющих силу связей между различными нейронами. Именно структура взаимосвязей оказывает решающее значение на принятие решения конкретным нейроном и всей сетью в целом. Подбор правильного методического материала </a:t>
            </a:r>
            <a:r>
              <a:rPr lang="ru-RU" b="0">
                <a:latin typeface="Arial" charset="0"/>
              </a:rPr>
              <a:t>–</a:t>
            </a:r>
            <a:r>
              <a:rPr lang="ru-RU">
                <a:latin typeface="Arial" charset="0"/>
              </a:rPr>
              <a:t> </a:t>
            </a:r>
            <a:r>
              <a:rPr lang="ru-RU" sz="1600" b="0">
                <a:latin typeface="Arial" charset="0"/>
              </a:rPr>
              <a:t>одна из главных проблем широкого внедрения нейрокомпьютеров. Очень часто нейросети моделируют на обычных компьютерах без применения специальных нейрочипов. Причем такие чисто программные нейрокомпьютеры неплохо работают, легко распознавая иероглифы, рукописный текст и внятную членораздельную речь. Правда, с распознаванием слитного письма дела пока обстоят довольно плохо, зато буквы, написанные раздельно или в специальных квадратиках, сегодня распознают даже миниатюрные ручные компьютеры размером с ладонь.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74" name="Rectangle 42"/>
          <p:cNvSpPr>
            <a:spLocks noChangeArrowheads="1"/>
          </p:cNvSpPr>
          <p:nvPr/>
        </p:nvSpPr>
        <p:spPr bwMode="auto">
          <a:xfrm>
            <a:off x="4572000" y="1530350"/>
            <a:ext cx="3816350" cy="4535488"/>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pic>
        <p:nvPicPr>
          <p:cNvPr id="168962" name="Picture 5" descr="системн блок сзади1м"/>
          <p:cNvPicPr>
            <a:picLocks noChangeAspect="1" noChangeArrowheads="1"/>
          </p:cNvPicPr>
          <p:nvPr/>
        </p:nvPicPr>
        <p:blipFill>
          <a:blip r:embed="rId2"/>
          <a:srcRect/>
          <a:stretch>
            <a:fillRect/>
          </a:stretch>
        </p:blipFill>
        <p:spPr bwMode="auto">
          <a:xfrm>
            <a:off x="539750" y="1241425"/>
            <a:ext cx="3600450" cy="4797425"/>
          </a:xfrm>
          <a:prstGeom prst="rect">
            <a:avLst/>
          </a:prstGeom>
          <a:noFill/>
          <a:ln w="9525">
            <a:noFill/>
            <a:miter lim="800000"/>
            <a:headEnd/>
            <a:tailEnd/>
          </a:ln>
        </p:spPr>
      </p:pic>
      <p:sp>
        <p:nvSpPr>
          <p:cNvPr id="172057" name="Oval 25"/>
          <p:cNvSpPr>
            <a:spLocks noChangeArrowheads="1"/>
          </p:cNvSpPr>
          <p:nvPr/>
        </p:nvSpPr>
        <p:spPr bwMode="auto">
          <a:xfrm>
            <a:off x="900113" y="268128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172058" name="Oval 26"/>
          <p:cNvSpPr>
            <a:spLocks noChangeArrowheads="1"/>
          </p:cNvSpPr>
          <p:nvPr/>
        </p:nvSpPr>
        <p:spPr bwMode="auto">
          <a:xfrm>
            <a:off x="1258888" y="13144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72059" name="Oval 27"/>
          <p:cNvSpPr>
            <a:spLocks noChangeArrowheads="1"/>
          </p:cNvSpPr>
          <p:nvPr/>
        </p:nvSpPr>
        <p:spPr bwMode="auto">
          <a:xfrm>
            <a:off x="1042988" y="39052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4</a:t>
            </a:r>
          </a:p>
        </p:txBody>
      </p:sp>
      <p:sp>
        <p:nvSpPr>
          <p:cNvPr id="172060" name="Oval 28"/>
          <p:cNvSpPr>
            <a:spLocks noChangeArrowheads="1"/>
          </p:cNvSpPr>
          <p:nvPr/>
        </p:nvSpPr>
        <p:spPr bwMode="auto">
          <a:xfrm>
            <a:off x="1763713" y="28257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3</a:t>
            </a:r>
          </a:p>
        </p:txBody>
      </p:sp>
      <p:sp>
        <p:nvSpPr>
          <p:cNvPr id="172061" name="Oval 29"/>
          <p:cNvSpPr>
            <a:spLocks noChangeArrowheads="1"/>
          </p:cNvSpPr>
          <p:nvPr/>
        </p:nvSpPr>
        <p:spPr bwMode="auto">
          <a:xfrm>
            <a:off x="4572000" y="181768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72062" name="Oval 30"/>
          <p:cNvSpPr>
            <a:spLocks noChangeArrowheads="1"/>
          </p:cNvSpPr>
          <p:nvPr/>
        </p:nvSpPr>
        <p:spPr bwMode="auto">
          <a:xfrm>
            <a:off x="4572000" y="210502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172063" name="Oval 31"/>
          <p:cNvSpPr>
            <a:spLocks noChangeArrowheads="1"/>
          </p:cNvSpPr>
          <p:nvPr/>
        </p:nvSpPr>
        <p:spPr bwMode="auto">
          <a:xfrm>
            <a:off x="4572000" y="246538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3</a:t>
            </a:r>
          </a:p>
        </p:txBody>
      </p:sp>
      <p:sp>
        <p:nvSpPr>
          <p:cNvPr id="172064" name="Oval 32"/>
          <p:cNvSpPr>
            <a:spLocks noChangeArrowheads="1"/>
          </p:cNvSpPr>
          <p:nvPr/>
        </p:nvSpPr>
        <p:spPr bwMode="auto">
          <a:xfrm>
            <a:off x="4572000" y="27543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4</a:t>
            </a:r>
          </a:p>
        </p:txBody>
      </p:sp>
      <p:sp>
        <p:nvSpPr>
          <p:cNvPr id="172065" name="Oval 33"/>
          <p:cNvSpPr>
            <a:spLocks noChangeArrowheads="1"/>
          </p:cNvSpPr>
          <p:nvPr/>
        </p:nvSpPr>
        <p:spPr bwMode="auto">
          <a:xfrm>
            <a:off x="4572000" y="386080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5</a:t>
            </a:r>
          </a:p>
        </p:txBody>
      </p:sp>
      <p:sp>
        <p:nvSpPr>
          <p:cNvPr id="172066" name="Oval 34"/>
          <p:cNvSpPr>
            <a:spLocks noChangeArrowheads="1"/>
          </p:cNvSpPr>
          <p:nvPr/>
        </p:nvSpPr>
        <p:spPr bwMode="auto">
          <a:xfrm>
            <a:off x="1042988" y="43386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6</a:t>
            </a:r>
          </a:p>
        </p:txBody>
      </p:sp>
      <p:sp>
        <p:nvSpPr>
          <p:cNvPr id="172067" name="Oval 35"/>
          <p:cNvSpPr>
            <a:spLocks noChangeArrowheads="1"/>
          </p:cNvSpPr>
          <p:nvPr/>
        </p:nvSpPr>
        <p:spPr bwMode="auto">
          <a:xfrm>
            <a:off x="4572000" y="537368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7</a:t>
            </a:r>
          </a:p>
        </p:txBody>
      </p:sp>
      <p:sp>
        <p:nvSpPr>
          <p:cNvPr id="172068" name="Oval 36"/>
          <p:cNvSpPr>
            <a:spLocks noChangeArrowheads="1"/>
          </p:cNvSpPr>
          <p:nvPr/>
        </p:nvSpPr>
        <p:spPr bwMode="auto">
          <a:xfrm>
            <a:off x="1619250" y="39052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5</a:t>
            </a:r>
          </a:p>
        </p:txBody>
      </p:sp>
      <p:sp>
        <p:nvSpPr>
          <p:cNvPr id="172069" name="Oval 37"/>
          <p:cNvSpPr>
            <a:spLocks noChangeArrowheads="1"/>
          </p:cNvSpPr>
          <p:nvPr/>
        </p:nvSpPr>
        <p:spPr bwMode="auto">
          <a:xfrm>
            <a:off x="1187450" y="47704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7</a:t>
            </a:r>
          </a:p>
        </p:txBody>
      </p:sp>
      <p:sp>
        <p:nvSpPr>
          <p:cNvPr id="172071" name="Oval 39"/>
          <p:cNvSpPr>
            <a:spLocks noChangeArrowheads="1"/>
          </p:cNvSpPr>
          <p:nvPr/>
        </p:nvSpPr>
        <p:spPr bwMode="auto">
          <a:xfrm>
            <a:off x="4572000" y="450850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6</a:t>
            </a:r>
          </a:p>
        </p:txBody>
      </p:sp>
      <p:sp>
        <p:nvSpPr>
          <p:cNvPr id="172072" name="Oval 40"/>
          <p:cNvSpPr>
            <a:spLocks noChangeArrowheads="1"/>
          </p:cNvSpPr>
          <p:nvPr/>
        </p:nvSpPr>
        <p:spPr bwMode="auto">
          <a:xfrm>
            <a:off x="2266950" y="49133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6</a:t>
            </a:r>
          </a:p>
        </p:txBody>
      </p:sp>
      <p:sp>
        <p:nvSpPr>
          <p:cNvPr id="168978" name="Text Box 41"/>
          <p:cNvSpPr txBox="1">
            <a:spLocks noChangeArrowheads="1"/>
          </p:cNvSpPr>
          <p:nvPr/>
        </p:nvSpPr>
        <p:spPr bwMode="auto">
          <a:xfrm>
            <a:off x="4932363" y="825500"/>
            <a:ext cx="3527425" cy="5205413"/>
          </a:xfrm>
          <a:prstGeom prst="rect">
            <a:avLst/>
          </a:prstGeom>
          <a:noFill/>
          <a:ln w="9525">
            <a:noFill/>
            <a:miter lim="800000"/>
            <a:headEnd/>
            <a:tailEnd/>
          </a:ln>
        </p:spPr>
        <p:txBody>
          <a:bodyPr>
            <a:spAutoFit/>
          </a:bodyPr>
          <a:lstStyle/>
          <a:p>
            <a:pPr>
              <a:tabLst>
                <a:tab pos="261938" algn="l"/>
              </a:tabLst>
            </a:pPr>
            <a:r>
              <a:rPr lang="ru-RU" sz="1600" b="0">
                <a:latin typeface="Times New Roman" pitchFamily="18" charset="0"/>
              </a:rPr>
              <a:t>К системному блоку некоторые модули подключаются через соответствующие разъемы на задней панели: </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питание; </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клавиатура; </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мышь;</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принтер, </a:t>
            </a:r>
            <a:r>
              <a:rPr lang="en-US" sz="1600" b="0">
                <a:latin typeface="Times New Roman" pitchFamily="18" charset="0"/>
              </a:rPr>
              <a:t>Flash</a:t>
            </a:r>
            <a:r>
              <a:rPr lang="ru-RU" sz="1600" b="0">
                <a:latin typeface="Times New Roman" pitchFamily="18" charset="0"/>
              </a:rPr>
              <a:t>-память,</a:t>
            </a:r>
            <a:r>
              <a:rPr lang="en-US" sz="1600" b="0">
                <a:latin typeface="Times New Roman" pitchFamily="18" charset="0"/>
              </a:rPr>
              <a:t> </a:t>
            </a:r>
            <a:r>
              <a:rPr lang="ru-RU" sz="1600" b="0">
                <a:latin typeface="Times New Roman" pitchFamily="18" charset="0"/>
              </a:rPr>
              <a:t>внешний </a:t>
            </a:r>
            <a:r>
              <a:rPr lang="en-US" sz="1600" b="0">
                <a:latin typeface="Times New Roman" pitchFamily="18" charset="0"/>
              </a:rPr>
              <a:t>HDD</a:t>
            </a:r>
            <a:r>
              <a:rPr lang="ru-RU" sz="1600" b="0">
                <a:latin typeface="Times New Roman" pitchFamily="18" charset="0"/>
              </a:rPr>
              <a:t>,</a:t>
            </a:r>
            <a:r>
              <a:rPr lang="en-US" sz="1600" b="0">
                <a:latin typeface="Times New Roman" pitchFamily="18" charset="0"/>
              </a:rPr>
              <a:t> web-</a:t>
            </a:r>
            <a:r>
              <a:rPr lang="ru-RU" sz="1600" b="0">
                <a:latin typeface="Times New Roman" pitchFamily="18" charset="0"/>
              </a:rPr>
              <a:t>камера и цифровая видеокамера, цифровой фотоаппарат, диктофон и др. устройства; </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сетевой кабель для выхода в Интернет; </a:t>
            </a:r>
          </a:p>
          <a:p>
            <a:pPr>
              <a:lnSpc>
                <a:spcPct val="120000"/>
              </a:lnSpc>
              <a:tabLst>
                <a:tab pos="261938" algn="l"/>
              </a:tabLst>
            </a:pPr>
            <a:r>
              <a:rPr lang="en-US" sz="1600" b="0">
                <a:latin typeface="Times New Roman" pitchFamily="18" charset="0"/>
              </a:rPr>
              <a:t>–</a:t>
            </a:r>
            <a:r>
              <a:rPr lang="ru-RU" sz="1600" b="0">
                <a:latin typeface="Times New Roman" pitchFamily="18" charset="0"/>
              </a:rPr>
              <a:t> колонки, наушники, микрофон (к встроенной звуковой карте и дополнительной звуковой карте),</a:t>
            </a:r>
          </a:p>
          <a:p>
            <a:pPr eaLnBrk="0" hangingPunct="0">
              <a:lnSpc>
                <a:spcPct val="120000"/>
              </a:lnSpc>
              <a:tabLst>
                <a:tab pos="261938" algn="l"/>
              </a:tabLst>
            </a:pPr>
            <a:r>
              <a:rPr lang="en-US" sz="1600" b="0">
                <a:latin typeface="Times New Roman" pitchFamily="18" charset="0"/>
              </a:rPr>
              <a:t>–</a:t>
            </a:r>
            <a:r>
              <a:rPr lang="ru-RU" sz="1600" b="0">
                <a:latin typeface="Times New Roman" pitchFamily="18" charset="0"/>
              </a:rPr>
              <a:t> монитор.</a:t>
            </a:r>
          </a:p>
          <a:p>
            <a:pPr eaLnBrk="0" hangingPunct="0">
              <a:lnSpc>
                <a:spcPct val="130000"/>
              </a:lnSpc>
              <a:tabLst>
                <a:tab pos="261938" algn="l"/>
              </a:tabLst>
            </a:pPr>
            <a:endParaRPr lang="ru-RU" sz="1600" b="0">
              <a:latin typeface="Times New Roman" pitchFamily="18" charset="0"/>
            </a:endParaRPr>
          </a:p>
        </p:txBody>
      </p:sp>
      <p:sp>
        <p:nvSpPr>
          <p:cNvPr id="172075" name="Rectangle 43">
            <a:hlinkClick r:id="rId3" action="ppaction://hlinksldjump" highlightClick="1"/>
          </p:cNvPr>
          <p:cNvSpPr>
            <a:spLocks noChangeArrowheads="1"/>
          </p:cNvSpPr>
          <p:nvPr/>
        </p:nvSpPr>
        <p:spPr bwMode="auto">
          <a:xfrm>
            <a:off x="2987675" y="188913"/>
            <a:ext cx="3095625" cy="360362"/>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a:solidFill>
                  <a:schemeClr val="bg1"/>
                </a:solidFill>
                <a:latin typeface="Times New Roman" pitchFamily="18" charset="0"/>
              </a:rPr>
              <a:t>Системная шина и модули</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01" name="Rectangle 33"/>
          <p:cNvSpPr>
            <a:spLocks noChangeArrowheads="1"/>
          </p:cNvSpPr>
          <p:nvPr/>
        </p:nvSpPr>
        <p:spPr bwMode="auto">
          <a:xfrm>
            <a:off x="4211638" y="1557338"/>
            <a:ext cx="4537075" cy="3527425"/>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69986" name="Rectangle 27"/>
          <p:cNvSpPr>
            <a:spLocks noChangeArrowheads="1"/>
          </p:cNvSpPr>
          <p:nvPr/>
        </p:nvSpPr>
        <p:spPr bwMode="auto">
          <a:xfrm>
            <a:off x="4173538" y="2058988"/>
            <a:ext cx="4502150" cy="3025775"/>
          </a:xfrm>
          <a:prstGeom prst="rect">
            <a:avLst/>
          </a:prstGeom>
          <a:noFill/>
          <a:ln w="9525">
            <a:noFill/>
            <a:miter lim="800000"/>
            <a:headEnd/>
            <a:tailEnd/>
          </a:ln>
        </p:spPr>
        <p:txBody>
          <a:bodyPr>
            <a:spAutoFit/>
          </a:bodyPr>
          <a:lstStyle/>
          <a:p>
            <a:pPr eaLnBrk="0" hangingPunct="0">
              <a:tabLst>
                <a:tab pos="174625" algn="l"/>
              </a:tabLst>
            </a:pPr>
            <a:r>
              <a:rPr lang="en-US" sz="1600" b="0">
                <a:latin typeface="Times New Roman" pitchFamily="18" charset="0"/>
              </a:rPr>
              <a:t>USB</a:t>
            </a:r>
            <a:r>
              <a:rPr lang="ru-RU" sz="1600" b="0">
                <a:latin typeface="Times New Roman" pitchFamily="18" charset="0"/>
              </a:rPr>
              <a:t>-порты и разъемы для подключения устройств к звуковой карте могут быть выведены на переднюю или боковую панель системного блока:</a:t>
            </a:r>
          </a:p>
          <a:p>
            <a:pPr eaLnBrk="0" hangingPunct="0">
              <a:tabLst>
                <a:tab pos="174625" algn="l"/>
              </a:tabLst>
            </a:pPr>
            <a:r>
              <a:rPr lang="en-US" b="0"/>
              <a:t>–</a:t>
            </a:r>
            <a:r>
              <a:rPr lang="ru-RU"/>
              <a:t> </a:t>
            </a:r>
            <a:r>
              <a:rPr lang="ru-RU" sz="1600" b="0">
                <a:latin typeface="Times New Roman" pitchFamily="18" charset="0"/>
              </a:rPr>
              <a:t>подключение принтера,</a:t>
            </a:r>
          </a:p>
          <a:p>
            <a:pPr eaLnBrk="0" hangingPunct="0">
              <a:tabLst>
                <a:tab pos="174625" algn="l"/>
              </a:tabLst>
            </a:pPr>
            <a:r>
              <a:rPr lang="ru-RU" sz="1600" b="0">
                <a:latin typeface="Times New Roman" pitchFamily="18" charset="0"/>
              </a:rPr>
              <a:t>	</a:t>
            </a:r>
            <a:r>
              <a:rPr lang="en-US" sz="1600" b="0">
                <a:latin typeface="Times New Roman" pitchFamily="18" charset="0"/>
              </a:rPr>
              <a:t>Flash</a:t>
            </a:r>
            <a:r>
              <a:rPr lang="ru-RU" sz="1600" b="0">
                <a:latin typeface="Times New Roman" pitchFamily="18" charset="0"/>
              </a:rPr>
              <a:t>-памяти,</a:t>
            </a:r>
            <a:r>
              <a:rPr lang="en-US" sz="1600" b="0">
                <a:latin typeface="Times New Roman" pitchFamily="18" charset="0"/>
              </a:rPr>
              <a:t> </a:t>
            </a:r>
          </a:p>
          <a:p>
            <a:pPr eaLnBrk="0" hangingPunct="0">
              <a:tabLst>
                <a:tab pos="174625" algn="l"/>
              </a:tabLst>
            </a:pPr>
            <a:r>
              <a:rPr lang="ru-RU" sz="1600" b="0">
                <a:latin typeface="Times New Roman" pitchFamily="18" charset="0"/>
              </a:rPr>
              <a:t>	внешнего </a:t>
            </a:r>
            <a:r>
              <a:rPr lang="en-US" sz="1600" b="0">
                <a:latin typeface="Times New Roman" pitchFamily="18" charset="0"/>
              </a:rPr>
              <a:t>HDD</a:t>
            </a:r>
            <a:r>
              <a:rPr lang="ru-RU" sz="1600" b="0">
                <a:latin typeface="Times New Roman" pitchFamily="18" charset="0"/>
              </a:rPr>
              <a:t>,</a:t>
            </a:r>
            <a:r>
              <a:rPr lang="en-US" sz="1600" b="0">
                <a:latin typeface="Times New Roman" pitchFamily="18" charset="0"/>
              </a:rPr>
              <a:t> Web-</a:t>
            </a:r>
            <a:r>
              <a:rPr lang="ru-RU" sz="1600" b="0">
                <a:latin typeface="Times New Roman" pitchFamily="18" charset="0"/>
              </a:rPr>
              <a:t>камеры и видео камеры, </a:t>
            </a:r>
          </a:p>
          <a:p>
            <a:pPr eaLnBrk="0" hangingPunct="0">
              <a:tabLst>
                <a:tab pos="174625" algn="l"/>
              </a:tabLst>
            </a:pPr>
            <a:r>
              <a:rPr lang="ru-RU" sz="1600" b="0">
                <a:latin typeface="Times New Roman" pitchFamily="18" charset="0"/>
              </a:rPr>
              <a:t>	цифрового фотоаппарата, диктофона </a:t>
            </a:r>
          </a:p>
          <a:p>
            <a:pPr eaLnBrk="0" hangingPunct="0">
              <a:tabLst>
                <a:tab pos="174625" algn="l"/>
              </a:tabLst>
            </a:pPr>
            <a:r>
              <a:rPr lang="ru-RU" sz="1600" b="0">
                <a:latin typeface="Times New Roman" pitchFamily="18" charset="0"/>
              </a:rPr>
              <a:t>	и др. устройств</a:t>
            </a:r>
          </a:p>
          <a:p>
            <a:pPr eaLnBrk="0" hangingPunct="0">
              <a:tabLst>
                <a:tab pos="174625" algn="l"/>
              </a:tabLst>
            </a:pPr>
            <a:r>
              <a:rPr lang="en-US" b="0"/>
              <a:t>–</a:t>
            </a:r>
            <a:r>
              <a:rPr lang="ru-RU"/>
              <a:t> </a:t>
            </a:r>
            <a:r>
              <a:rPr lang="ru-RU" sz="1600" b="0">
                <a:latin typeface="Times New Roman" pitchFamily="18" charset="0"/>
              </a:rPr>
              <a:t>подключение колонок, наушников, микрофона </a:t>
            </a:r>
          </a:p>
          <a:p>
            <a:pPr eaLnBrk="0" hangingPunct="0">
              <a:tabLst>
                <a:tab pos="174625" algn="l"/>
              </a:tabLst>
            </a:pPr>
            <a:r>
              <a:rPr lang="ru-RU" sz="1600" b="0">
                <a:latin typeface="Times New Roman" pitchFamily="18" charset="0"/>
              </a:rPr>
              <a:t>	(к звуковой карте)</a:t>
            </a:r>
            <a:r>
              <a:rPr lang="en-US" sz="1600" b="0">
                <a:latin typeface="Times New Roman" pitchFamily="18" charset="0"/>
              </a:rPr>
              <a:t>.</a:t>
            </a:r>
            <a:endParaRPr lang="ru-RU" sz="1600" b="0">
              <a:latin typeface="Times New Roman" pitchFamily="18" charset="0"/>
            </a:endParaRPr>
          </a:p>
          <a:p>
            <a:pPr eaLnBrk="0" hangingPunct="0">
              <a:tabLst>
                <a:tab pos="174625" algn="l"/>
              </a:tabLst>
            </a:pPr>
            <a:endParaRPr lang="ru-RU" sz="1600" b="0">
              <a:latin typeface="Times New Roman" pitchFamily="18" charset="0"/>
            </a:endParaRPr>
          </a:p>
        </p:txBody>
      </p:sp>
      <p:pic>
        <p:nvPicPr>
          <p:cNvPr id="169987" name="Picture 25" descr="usb"/>
          <p:cNvPicPr>
            <a:picLocks noChangeAspect="1" noChangeArrowheads="1"/>
          </p:cNvPicPr>
          <p:nvPr/>
        </p:nvPicPr>
        <p:blipFill>
          <a:blip r:embed="rId2"/>
          <a:srcRect/>
          <a:stretch>
            <a:fillRect/>
          </a:stretch>
        </p:blipFill>
        <p:spPr bwMode="auto">
          <a:xfrm>
            <a:off x="468313" y="1196975"/>
            <a:ext cx="3294062" cy="4392613"/>
          </a:xfrm>
          <a:prstGeom prst="rect">
            <a:avLst/>
          </a:prstGeom>
          <a:noFill/>
          <a:ln w="9525">
            <a:noFill/>
            <a:miter lim="800000"/>
            <a:headEnd/>
            <a:tailEnd/>
          </a:ln>
        </p:spPr>
      </p:pic>
      <p:sp>
        <p:nvSpPr>
          <p:cNvPr id="135196" name="Oval 28"/>
          <p:cNvSpPr>
            <a:spLocks noChangeArrowheads="1"/>
          </p:cNvSpPr>
          <p:nvPr/>
        </p:nvSpPr>
        <p:spPr bwMode="auto">
          <a:xfrm>
            <a:off x="1835150" y="364490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135197" name="Oval 29"/>
          <p:cNvSpPr>
            <a:spLocks noChangeArrowheads="1"/>
          </p:cNvSpPr>
          <p:nvPr/>
        </p:nvSpPr>
        <p:spPr bwMode="auto">
          <a:xfrm>
            <a:off x="2051050" y="314166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35198" name="Oval 30"/>
          <p:cNvSpPr>
            <a:spLocks noChangeArrowheads="1"/>
          </p:cNvSpPr>
          <p:nvPr/>
        </p:nvSpPr>
        <p:spPr bwMode="auto">
          <a:xfrm>
            <a:off x="3851275" y="30670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135199" name="Oval 31"/>
          <p:cNvSpPr>
            <a:spLocks noChangeArrowheads="1"/>
          </p:cNvSpPr>
          <p:nvPr/>
        </p:nvSpPr>
        <p:spPr bwMode="auto">
          <a:xfrm>
            <a:off x="3851275" y="42910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135200" name="Oval 32"/>
          <p:cNvSpPr>
            <a:spLocks noChangeArrowheads="1"/>
          </p:cNvSpPr>
          <p:nvPr/>
        </p:nvSpPr>
        <p:spPr bwMode="auto">
          <a:xfrm>
            <a:off x="1908175" y="26368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73"/>
          <p:cNvPicPr>
            <a:picLocks noChangeAspect="1" noChangeArrowheads="1"/>
          </p:cNvPicPr>
          <p:nvPr/>
        </p:nvPicPr>
        <p:blipFill>
          <a:blip r:embed="rId2"/>
          <a:srcRect/>
          <a:stretch>
            <a:fillRect/>
          </a:stretch>
        </p:blipFill>
        <p:spPr bwMode="auto">
          <a:xfrm>
            <a:off x="887413" y="2133600"/>
            <a:ext cx="4395787" cy="3154363"/>
          </a:xfrm>
          <a:prstGeom prst="rect">
            <a:avLst/>
          </a:prstGeom>
          <a:noFill/>
          <a:ln w="9525">
            <a:noFill/>
            <a:miter lim="800000"/>
            <a:headEnd/>
            <a:tailEnd/>
          </a:ln>
        </p:spPr>
      </p:pic>
      <p:sp>
        <p:nvSpPr>
          <p:cNvPr id="70727" name="Rectangle 71"/>
          <p:cNvSpPr>
            <a:spLocks noChangeArrowheads="1"/>
          </p:cNvSpPr>
          <p:nvPr/>
        </p:nvSpPr>
        <p:spPr bwMode="auto">
          <a:xfrm>
            <a:off x="5435600" y="1557338"/>
            <a:ext cx="3313113" cy="3743325"/>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70707" name="Oval 51"/>
          <p:cNvSpPr>
            <a:spLocks noChangeArrowheads="1"/>
          </p:cNvSpPr>
          <p:nvPr/>
        </p:nvSpPr>
        <p:spPr bwMode="auto">
          <a:xfrm>
            <a:off x="4284663" y="32845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70708" name="Oval 52"/>
          <p:cNvSpPr>
            <a:spLocks noChangeArrowheads="1"/>
          </p:cNvSpPr>
          <p:nvPr/>
        </p:nvSpPr>
        <p:spPr bwMode="auto">
          <a:xfrm>
            <a:off x="4500563" y="24209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70709" name="Oval 53"/>
          <p:cNvSpPr>
            <a:spLocks noChangeArrowheads="1"/>
          </p:cNvSpPr>
          <p:nvPr/>
        </p:nvSpPr>
        <p:spPr bwMode="auto">
          <a:xfrm>
            <a:off x="2339975" y="270827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4</a:t>
            </a:r>
          </a:p>
        </p:txBody>
      </p:sp>
      <p:sp>
        <p:nvSpPr>
          <p:cNvPr id="70710" name="Oval 54"/>
          <p:cNvSpPr>
            <a:spLocks noChangeArrowheads="1"/>
          </p:cNvSpPr>
          <p:nvPr/>
        </p:nvSpPr>
        <p:spPr bwMode="auto">
          <a:xfrm>
            <a:off x="3132138" y="422116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3</a:t>
            </a:r>
          </a:p>
        </p:txBody>
      </p:sp>
      <p:sp>
        <p:nvSpPr>
          <p:cNvPr id="70711" name="Oval 55"/>
          <p:cNvSpPr>
            <a:spLocks noChangeArrowheads="1"/>
          </p:cNvSpPr>
          <p:nvPr/>
        </p:nvSpPr>
        <p:spPr bwMode="auto">
          <a:xfrm>
            <a:off x="5581650" y="159861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1</a:t>
            </a:r>
          </a:p>
        </p:txBody>
      </p:sp>
      <p:sp>
        <p:nvSpPr>
          <p:cNvPr id="70712" name="Oval 56"/>
          <p:cNvSpPr>
            <a:spLocks noChangeArrowheads="1"/>
          </p:cNvSpPr>
          <p:nvPr/>
        </p:nvSpPr>
        <p:spPr bwMode="auto">
          <a:xfrm>
            <a:off x="5578475" y="213360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2</a:t>
            </a:r>
          </a:p>
        </p:txBody>
      </p:sp>
      <p:sp>
        <p:nvSpPr>
          <p:cNvPr id="70713" name="Oval 57"/>
          <p:cNvSpPr>
            <a:spLocks noChangeArrowheads="1"/>
          </p:cNvSpPr>
          <p:nvPr/>
        </p:nvSpPr>
        <p:spPr bwMode="auto">
          <a:xfrm>
            <a:off x="5578475" y="2493963"/>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3</a:t>
            </a:r>
          </a:p>
        </p:txBody>
      </p:sp>
      <p:sp>
        <p:nvSpPr>
          <p:cNvPr id="70714" name="Oval 58"/>
          <p:cNvSpPr>
            <a:spLocks noChangeArrowheads="1"/>
          </p:cNvSpPr>
          <p:nvPr/>
        </p:nvSpPr>
        <p:spPr bwMode="auto">
          <a:xfrm>
            <a:off x="5578475" y="282257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4</a:t>
            </a:r>
          </a:p>
        </p:txBody>
      </p:sp>
      <p:sp>
        <p:nvSpPr>
          <p:cNvPr id="70715" name="Oval 59"/>
          <p:cNvSpPr>
            <a:spLocks noChangeArrowheads="1"/>
          </p:cNvSpPr>
          <p:nvPr/>
        </p:nvSpPr>
        <p:spPr bwMode="auto">
          <a:xfrm>
            <a:off x="5581650" y="318135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5</a:t>
            </a:r>
          </a:p>
        </p:txBody>
      </p:sp>
      <p:sp>
        <p:nvSpPr>
          <p:cNvPr id="70717" name="Oval 61"/>
          <p:cNvSpPr>
            <a:spLocks noChangeArrowheads="1"/>
          </p:cNvSpPr>
          <p:nvPr/>
        </p:nvSpPr>
        <p:spPr bwMode="auto">
          <a:xfrm>
            <a:off x="5580063" y="4292600"/>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7</a:t>
            </a:r>
          </a:p>
        </p:txBody>
      </p:sp>
      <p:sp>
        <p:nvSpPr>
          <p:cNvPr id="70718" name="Oval 62"/>
          <p:cNvSpPr>
            <a:spLocks noChangeArrowheads="1"/>
          </p:cNvSpPr>
          <p:nvPr/>
        </p:nvSpPr>
        <p:spPr bwMode="auto">
          <a:xfrm>
            <a:off x="1116013" y="184467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5</a:t>
            </a:r>
          </a:p>
        </p:txBody>
      </p:sp>
      <p:sp>
        <p:nvSpPr>
          <p:cNvPr id="70719" name="Oval 63"/>
          <p:cNvSpPr>
            <a:spLocks noChangeArrowheads="1"/>
          </p:cNvSpPr>
          <p:nvPr/>
        </p:nvSpPr>
        <p:spPr bwMode="auto">
          <a:xfrm>
            <a:off x="3635375" y="494188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7</a:t>
            </a:r>
          </a:p>
        </p:txBody>
      </p:sp>
      <p:sp>
        <p:nvSpPr>
          <p:cNvPr id="70720" name="Oval 64"/>
          <p:cNvSpPr>
            <a:spLocks noChangeArrowheads="1"/>
          </p:cNvSpPr>
          <p:nvPr/>
        </p:nvSpPr>
        <p:spPr bwMode="auto">
          <a:xfrm>
            <a:off x="5581650" y="3716338"/>
            <a:ext cx="288925" cy="287337"/>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6</a:t>
            </a:r>
          </a:p>
        </p:txBody>
      </p:sp>
      <p:sp>
        <p:nvSpPr>
          <p:cNvPr id="70721" name="Oval 65"/>
          <p:cNvSpPr>
            <a:spLocks noChangeArrowheads="1"/>
          </p:cNvSpPr>
          <p:nvPr/>
        </p:nvSpPr>
        <p:spPr bwMode="auto">
          <a:xfrm>
            <a:off x="2484438" y="4581525"/>
            <a:ext cx="288925" cy="287338"/>
          </a:xfrm>
          <a:prstGeom prst="ellipse">
            <a:avLst/>
          </a:prstGeom>
          <a:solidFill>
            <a:schemeClr val="bg1"/>
          </a:solidFill>
          <a:ln w="38100" algn="ctr">
            <a:solidFill>
              <a:srgbClr val="EEEEEE"/>
            </a:solidFill>
            <a:round/>
            <a:headEnd/>
            <a:tailEnd/>
          </a:ln>
          <a:effectLst>
            <a:outerShdw dist="63500" dir="3187806" algn="ctr" rotWithShape="0">
              <a:schemeClr val="bg2">
                <a:alpha val="50000"/>
              </a:schemeClr>
            </a:outerShdw>
          </a:effectLst>
        </p:spPr>
        <p:txBody>
          <a:bodyPr wrap="none" anchor="ctr"/>
          <a:lstStyle/>
          <a:p>
            <a:pPr algn="ctr" eaLnBrk="0" hangingPunct="0">
              <a:defRPr/>
            </a:pPr>
            <a:r>
              <a:rPr lang="ru-RU" sz="2400">
                <a:latin typeface="Times New Roman" pitchFamily="18" charset="0"/>
              </a:rPr>
              <a:t>6</a:t>
            </a:r>
          </a:p>
        </p:txBody>
      </p:sp>
      <p:sp>
        <p:nvSpPr>
          <p:cNvPr id="171025" name="Rectangle 66"/>
          <p:cNvSpPr>
            <a:spLocks noChangeArrowheads="1"/>
          </p:cNvSpPr>
          <p:nvPr/>
        </p:nvSpPr>
        <p:spPr bwMode="auto">
          <a:xfrm>
            <a:off x="5942013" y="1598613"/>
            <a:ext cx="2806700" cy="3860800"/>
          </a:xfrm>
          <a:prstGeom prst="rect">
            <a:avLst/>
          </a:prstGeom>
          <a:noFill/>
          <a:ln w="9525">
            <a:noFill/>
            <a:miter lim="800000"/>
            <a:headEnd/>
            <a:tailEnd/>
          </a:ln>
        </p:spPr>
        <p:txBody>
          <a:bodyPr>
            <a:spAutoFit/>
          </a:bodyPr>
          <a:lstStyle/>
          <a:p>
            <a:pPr eaLnBrk="0" hangingPunct="0">
              <a:lnSpc>
                <a:spcPct val="120000"/>
              </a:lnSpc>
              <a:tabLst>
                <a:tab pos="174625" algn="l"/>
              </a:tabLst>
            </a:pPr>
            <a:r>
              <a:rPr lang="en-US" b="0"/>
              <a:t>–</a:t>
            </a:r>
            <a:r>
              <a:rPr lang="ru-RU"/>
              <a:t> </a:t>
            </a:r>
            <a:r>
              <a:rPr lang="ru-RU" sz="1600" b="0">
                <a:latin typeface="Times New Roman" pitchFamily="18" charset="0"/>
              </a:rPr>
              <a:t>разъемы для оперативной </a:t>
            </a:r>
          </a:p>
          <a:p>
            <a:pPr eaLnBrk="0" hangingPunct="0">
              <a:lnSpc>
                <a:spcPct val="120000"/>
              </a:lnSpc>
              <a:tabLst>
                <a:tab pos="174625" algn="l"/>
              </a:tabLst>
            </a:pPr>
            <a:r>
              <a:rPr lang="ru-RU" sz="1600" b="0">
                <a:latin typeface="Times New Roman" pitchFamily="18" charset="0"/>
              </a:rPr>
              <a:t>	памяти (</a:t>
            </a:r>
            <a:r>
              <a:rPr lang="en-US" sz="1600" b="0">
                <a:latin typeface="Times New Roman" pitchFamily="18" charset="0"/>
              </a:rPr>
              <a:t>RAM)</a:t>
            </a:r>
            <a:endParaRPr lang="ru-RU" sz="1600" b="0">
              <a:latin typeface="Times New Roman" pitchFamily="18" charset="0"/>
            </a:endParaRPr>
          </a:p>
          <a:p>
            <a:pPr eaLnBrk="0" hangingPunct="0">
              <a:lnSpc>
                <a:spcPct val="120000"/>
              </a:lnSpc>
              <a:tabLst>
                <a:tab pos="174625" algn="l"/>
              </a:tabLst>
            </a:pPr>
            <a:r>
              <a:rPr lang="en-US" b="0"/>
              <a:t>–</a:t>
            </a:r>
            <a:r>
              <a:rPr lang="ru-RU"/>
              <a:t> </a:t>
            </a:r>
            <a:r>
              <a:rPr lang="ru-RU" sz="1600" b="0">
                <a:latin typeface="Times New Roman" pitchFamily="18" charset="0"/>
              </a:rPr>
              <a:t>процессор</a:t>
            </a:r>
          </a:p>
          <a:p>
            <a:pPr eaLnBrk="0" hangingPunct="0">
              <a:lnSpc>
                <a:spcPct val="120000"/>
              </a:lnSpc>
              <a:tabLst>
                <a:tab pos="174625" algn="l"/>
              </a:tabLst>
            </a:pPr>
            <a:r>
              <a:rPr lang="en-US" b="0"/>
              <a:t>–</a:t>
            </a:r>
            <a:r>
              <a:rPr lang="ru-RU"/>
              <a:t> </a:t>
            </a:r>
            <a:r>
              <a:rPr lang="ru-RU" sz="1600" b="0">
                <a:latin typeface="Times New Roman" pitchFamily="18" charset="0"/>
              </a:rPr>
              <a:t>разъем для блока питания </a:t>
            </a:r>
          </a:p>
          <a:p>
            <a:pPr eaLnBrk="0" hangingPunct="0">
              <a:lnSpc>
                <a:spcPct val="120000"/>
              </a:lnSpc>
              <a:tabLst>
                <a:tab pos="174625" algn="l"/>
              </a:tabLst>
            </a:pPr>
            <a:r>
              <a:rPr lang="en-US" b="0"/>
              <a:t>–</a:t>
            </a:r>
            <a:r>
              <a:rPr lang="ru-RU"/>
              <a:t> </a:t>
            </a:r>
            <a:r>
              <a:rPr lang="ru-RU" sz="1600" b="0">
                <a:latin typeface="Times New Roman" pitchFamily="18" charset="0"/>
              </a:rPr>
              <a:t>разъем для видеокарты</a:t>
            </a:r>
          </a:p>
          <a:p>
            <a:pPr eaLnBrk="0" hangingPunct="0">
              <a:lnSpc>
                <a:spcPct val="120000"/>
              </a:lnSpc>
              <a:tabLst>
                <a:tab pos="174625" algn="l"/>
              </a:tabLst>
            </a:pPr>
            <a:r>
              <a:rPr lang="en-US" b="0"/>
              <a:t>–</a:t>
            </a:r>
            <a:r>
              <a:rPr lang="ru-RU"/>
              <a:t> </a:t>
            </a:r>
            <a:r>
              <a:rPr lang="ru-RU" sz="1600" b="0">
                <a:latin typeface="Times New Roman" pitchFamily="18" charset="0"/>
              </a:rPr>
              <a:t>разъем для звуковой карты</a:t>
            </a:r>
          </a:p>
          <a:p>
            <a:pPr eaLnBrk="0" hangingPunct="0">
              <a:lnSpc>
                <a:spcPct val="120000"/>
              </a:lnSpc>
              <a:tabLst>
                <a:tab pos="174625" algn="l"/>
              </a:tabLst>
            </a:pPr>
            <a:endParaRPr lang="ru-RU" sz="1600" b="0">
              <a:latin typeface="Times New Roman" pitchFamily="18" charset="0"/>
            </a:endParaRPr>
          </a:p>
          <a:p>
            <a:pPr eaLnBrk="0" hangingPunct="0">
              <a:lnSpc>
                <a:spcPct val="120000"/>
              </a:lnSpc>
              <a:tabLst>
                <a:tab pos="174625" algn="l"/>
              </a:tabLst>
            </a:pPr>
            <a:r>
              <a:rPr lang="en-US" b="0"/>
              <a:t>–</a:t>
            </a:r>
            <a:r>
              <a:rPr lang="ru-RU" b="0"/>
              <a:t> </a:t>
            </a:r>
            <a:r>
              <a:rPr lang="ru-RU" sz="1600" b="0">
                <a:latin typeface="Times New Roman" pitchFamily="18" charset="0"/>
              </a:rPr>
              <a:t>разъем</a:t>
            </a:r>
            <a:r>
              <a:rPr lang="ru-RU" b="0"/>
              <a:t> </a:t>
            </a:r>
            <a:r>
              <a:rPr lang="ru-RU" sz="1600" b="0">
                <a:latin typeface="Times New Roman" pitchFamily="18" charset="0"/>
              </a:rPr>
              <a:t>дисковода для 	гибких дисков</a:t>
            </a:r>
          </a:p>
          <a:p>
            <a:pPr eaLnBrk="0" hangingPunct="0">
              <a:lnSpc>
                <a:spcPct val="120000"/>
              </a:lnSpc>
              <a:tabLst>
                <a:tab pos="174625" algn="l"/>
              </a:tabLst>
            </a:pPr>
            <a:r>
              <a:rPr lang="en-US" b="0"/>
              <a:t>–</a:t>
            </a:r>
            <a:r>
              <a:rPr lang="ru-RU"/>
              <a:t> </a:t>
            </a:r>
            <a:r>
              <a:rPr lang="ru-RU" sz="1600" b="0">
                <a:latin typeface="Times New Roman" pitchFamily="18" charset="0"/>
              </a:rPr>
              <a:t>разъемы дисководов </a:t>
            </a:r>
          </a:p>
          <a:p>
            <a:pPr eaLnBrk="0" hangingPunct="0">
              <a:lnSpc>
                <a:spcPct val="120000"/>
              </a:lnSpc>
              <a:tabLst>
                <a:tab pos="174625" algn="l"/>
              </a:tabLst>
            </a:pPr>
            <a:r>
              <a:rPr lang="ru-RU" sz="1600" b="0">
                <a:latin typeface="Times New Roman" pitchFamily="18" charset="0"/>
              </a:rPr>
              <a:t>	компакт-диска и жесткого 	диска (</a:t>
            </a:r>
            <a:r>
              <a:rPr lang="en-US" sz="1600" b="0">
                <a:latin typeface="Times New Roman" pitchFamily="18" charset="0"/>
              </a:rPr>
              <a:t>винчестера</a:t>
            </a:r>
            <a:r>
              <a:rPr lang="ru-RU" sz="1600" b="0">
                <a:latin typeface="Times New Roman" pitchFamily="18" charset="0"/>
              </a:rPr>
              <a:t>)</a:t>
            </a:r>
          </a:p>
          <a:p>
            <a:pPr eaLnBrk="0" hangingPunct="0">
              <a:tabLst>
                <a:tab pos="174625" algn="l"/>
              </a:tabLst>
            </a:pPr>
            <a:endParaRPr lang="ru-RU" sz="1600" b="0">
              <a:latin typeface="Times New Roman" pitchFamily="18" charset="0"/>
            </a:endParaRPr>
          </a:p>
        </p:txBody>
      </p:sp>
      <p:sp>
        <p:nvSpPr>
          <p:cNvPr id="70728" name="Rectangle 72">
            <a:hlinkClick r:id="rId3" action="ppaction://hlinksldjump" highlightClick="1"/>
          </p:cNvPr>
          <p:cNvSpPr>
            <a:spLocks noChangeArrowheads="1"/>
          </p:cNvSpPr>
          <p:nvPr/>
        </p:nvSpPr>
        <p:spPr bwMode="auto">
          <a:xfrm>
            <a:off x="539750" y="404813"/>
            <a:ext cx="3238500" cy="223837"/>
          </a:xfrm>
          <a:prstGeom prst="rect">
            <a:avLst/>
          </a:prstGeom>
          <a:gradFill rotWithShape="1">
            <a:gsLst>
              <a:gs pos="0">
                <a:srgbClr val="DDBFAF">
                  <a:gamma/>
                  <a:shade val="36471"/>
                  <a:invGamma/>
                </a:srgbClr>
              </a:gs>
              <a:gs pos="50000">
                <a:srgbClr val="DDBFAF">
                  <a:alpha val="89999"/>
                </a:srgbClr>
              </a:gs>
              <a:gs pos="100000">
                <a:srgbClr val="DDBFAF">
                  <a:gamma/>
                  <a:shade val="36471"/>
                  <a:invGamma/>
                </a:srgbClr>
              </a:gs>
            </a:gsLst>
            <a:lin ang="5400000" scaled="1"/>
          </a:gradFill>
          <a:ln>
            <a:noFill/>
          </a:ln>
          <a:effectLst>
            <a:outerShdw dist="127000" dir="2212194" algn="ctr" rotWithShape="0">
              <a:schemeClr val="tx1"/>
            </a:outerShdw>
          </a:effectLst>
          <a:extLst>
            <a:ext uri="{91240B29-F687-4F45-9708-019B960494DF}"/>
          </a:extLst>
        </p:spPr>
        <p:txBody>
          <a:bodyPr wrap="none" anchor="ctr"/>
          <a:lstStyle/>
          <a:p>
            <a:pPr>
              <a:defRPr/>
            </a:pPr>
            <a:r>
              <a:rPr lang="ru-RU" sz="1800" dirty="0">
                <a:solidFill>
                  <a:schemeClr val="bg1"/>
                </a:solidFill>
                <a:latin typeface="Times New Roman" pitchFamily="18" charset="0"/>
              </a:rPr>
              <a:t>Материнская плата</a:t>
            </a:r>
          </a:p>
        </p:txBody>
      </p:sp>
      <p:sp>
        <p:nvSpPr>
          <p:cNvPr id="171027" name="TextBox 1"/>
          <p:cNvSpPr txBox="1">
            <a:spLocks noChangeArrowheads="1"/>
          </p:cNvSpPr>
          <p:nvPr/>
        </p:nvSpPr>
        <p:spPr bwMode="auto">
          <a:xfrm>
            <a:off x="900113" y="836613"/>
            <a:ext cx="7632700" cy="914400"/>
          </a:xfrm>
          <a:prstGeom prst="rect">
            <a:avLst/>
          </a:prstGeom>
          <a:noFill/>
          <a:ln w="9525">
            <a:noFill/>
            <a:miter lim="800000"/>
            <a:headEnd/>
            <a:tailEnd/>
          </a:ln>
        </p:spPr>
        <p:txBody>
          <a:bodyPr>
            <a:spAutoFit/>
          </a:bodyPr>
          <a:lstStyle/>
          <a:p>
            <a:pPr eaLnBrk="0" hangingPunct="0"/>
            <a:r>
              <a:rPr lang="ru-RU" sz="2000" b="0"/>
              <a:t>Материнская плата обеспечивает связь между всеми устройствами ПК, посредством передачи сигнала от одного устройства к другому.</a:t>
            </a:r>
          </a:p>
          <a:p>
            <a:pPr eaLnBrk="0" hangingPunct="0"/>
            <a:endParaRPr lang="ru-RU" b="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043"/>
          <p:cNvSpPr>
            <a:spLocks noChangeArrowheads="1"/>
          </p:cNvSpPr>
          <p:nvPr/>
        </p:nvSpPr>
        <p:spPr bwMode="auto">
          <a:xfrm>
            <a:off x="323850" y="692150"/>
            <a:ext cx="5400675" cy="5761038"/>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extLst>
        </p:spPr>
        <p:txBody>
          <a:bodyPr wrap="none" anchor="ctr"/>
          <a:lstStyle/>
          <a:p>
            <a:pPr algn="just">
              <a:defRPr/>
            </a:pPr>
            <a:endParaRPr lang="en-US" b="0">
              <a:latin typeface="Times New Roman" pitchFamily="18" charset="0"/>
            </a:endParaRPr>
          </a:p>
        </p:txBody>
      </p:sp>
      <p:sp>
        <p:nvSpPr>
          <p:cNvPr id="172034" name="Text Box 4"/>
          <p:cNvSpPr txBox="1">
            <a:spLocks noChangeArrowheads="1"/>
          </p:cNvSpPr>
          <p:nvPr/>
        </p:nvSpPr>
        <p:spPr bwMode="auto">
          <a:xfrm>
            <a:off x="323850" y="668338"/>
            <a:ext cx="5257800" cy="6216650"/>
          </a:xfrm>
          <a:prstGeom prst="rect">
            <a:avLst/>
          </a:prstGeom>
          <a:noFill/>
          <a:ln w="9525">
            <a:noFill/>
            <a:miter lim="800000"/>
            <a:headEnd/>
            <a:tailEnd/>
          </a:ln>
        </p:spPr>
        <p:txBody>
          <a:bodyPr>
            <a:spAutoFit/>
          </a:bodyPr>
          <a:lstStyle/>
          <a:p>
            <a:pPr algn="just" defTabSz="663575" eaLnBrk="0" hangingPunct="0"/>
            <a:r>
              <a:rPr lang="ru-RU" sz="1600">
                <a:solidFill>
                  <a:srgbClr val="6B432D"/>
                </a:solidFill>
                <a:latin typeface="Times New Roman" pitchFamily="18" charset="0"/>
              </a:rPr>
              <a:t>Материнская (системная, главная) плата</a:t>
            </a:r>
            <a:r>
              <a:rPr lang="ru-RU" sz="1600" b="0">
                <a:latin typeface="Times New Roman" pitchFamily="18" charset="0"/>
              </a:rPr>
              <a:t> является центральной частью любого компьютера, на которой размещаются  центральный процессор, </a:t>
            </a:r>
            <a:r>
              <a:rPr lang="ru-RU" sz="1600">
                <a:solidFill>
                  <a:srgbClr val="6B432D"/>
                </a:solidFill>
                <a:latin typeface="Times New Roman" pitchFamily="18" charset="0"/>
              </a:rPr>
              <a:t>контроллеры</a:t>
            </a:r>
            <a:r>
              <a:rPr lang="ru-RU" sz="1600" b="0">
                <a:latin typeface="Times New Roman" pitchFamily="18" charset="0"/>
              </a:rPr>
              <a:t>, обеспечивающие связь центрального процессора с периферийными устройствами, оперативная память</a:t>
            </a:r>
            <a:r>
              <a:rPr lang="en-US" sz="1600" b="0">
                <a:latin typeface="Times New Roman" pitchFamily="18" charset="0"/>
              </a:rPr>
              <a:t>,</a:t>
            </a:r>
            <a:r>
              <a:rPr lang="ru-RU" sz="1600" b="0">
                <a:latin typeface="Times New Roman" pitchFamily="18" charset="0"/>
              </a:rPr>
              <a:t> кэш-память (сверх-быстрая память), элемент</a:t>
            </a:r>
            <a:r>
              <a:rPr lang="en-US" sz="1600" b="0">
                <a:latin typeface="Times New Roman" pitchFamily="18" charset="0"/>
              </a:rPr>
              <a:t> </a:t>
            </a:r>
            <a:r>
              <a:rPr lang="ru-RU" sz="1600" b="0">
                <a:latin typeface="Times New Roman" pitchFamily="18" charset="0"/>
              </a:rPr>
              <a:t>постоянной памяти </a:t>
            </a:r>
            <a:r>
              <a:rPr lang="en-US" sz="1600" b="0">
                <a:latin typeface="Times New Roman" pitchFamily="18" charset="0"/>
              </a:rPr>
              <a:t>BIOS </a:t>
            </a:r>
            <a:r>
              <a:rPr lang="ru-RU" sz="1600" b="0">
                <a:latin typeface="Times New Roman" pitchFamily="18" charset="0"/>
              </a:rPr>
              <a:t>(базовой системы ввода/вывода</a:t>
            </a:r>
            <a:r>
              <a:rPr lang="en-US" sz="1600" b="0">
                <a:latin typeface="Times New Roman" pitchFamily="18" charset="0"/>
              </a:rPr>
              <a:t>),</a:t>
            </a:r>
            <a:r>
              <a:rPr lang="ru-RU" sz="1600" b="0">
                <a:latin typeface="Times New Roman" pitchFamily="18" charset="0"/>
              </a:rPr>
              <a:t> аккумуляторная батарея, кварцевый генератор</a:t>
            </a:r>
            <a:r>
              <a:rPr lang="en-US" sz="1600" b="0">
                <a:latin typeface="Times New Roman" pitchFamily="18" charset="0"/>
              </a:rPr>
              <a:t> </a:t>
            </a:r>
            <a:r>
              <a:rPr lang="ru-RU" sz="1600" b="0">
                <a:latin typeface="Times New Roman" pitchFamily="18" charset="0"/>
              </a:rPr>
              <a:t>тактовой частоты и слоты</a:t>
            </a:r>
            <a:r>
              <a:rPr lang="ru-RU" sz="1600" b="0" noProof="1">
                <a:latin typeface="Times New Roman" pitchFamily="18" charset="0"/>
              </a:rPr>
              <a:t> (</a:t>
            </a:r>
            <a:r>
              <a:rPr lang="ru-RU" sz="1600" b="0">
                <a:latin typeface="Times New Roman" pitchFamily="18" charset="0"/>
              </a:rPr>
              <a:t>разъемы) для подключения других устройств.</a:t>
            </a:r>
          </a:p>
          <a:p>
            <a:pPr algn="just" defTabSz="663575" eaLnBrk="0" hangingPunct="0"/>
            <a:r>
              <a:rPr lang="ru-RU" sz="1600">
                <a:solidFill>
                  <a:srgbClr val="6B432D"/>
                </a:solidFill>
                <a:latin typeface="Times New Roman" pitchFamily="18" charset="0"/>
              </a:rPr>
              <a:t>Такт</a:t>
            </a:r>
            <a:r>
              <a:rPr lang="ru-RU" sz="1600" b="0">
                <a:latin typeface="Times New Roman" pitchFamily="18" charset="0"/>
              </a:rPr>
              <a:t> </a:t>
            </a:r>
            <a:r>
              <a:rPr lang="ru-RU" b="0"/>
              <a:t>–</a:t>
            </a:r>
            <a:r>
              <a:rPr lang="ru-RU" sz="1600" b="0">
                <a:latin typeface="Times New Roman" pitchFamily="18" charset="0"/>
              </a:rPr>
              <a:t> промежуток времени между двумя импульсами генератора тактовой частоты (специальной микросхемы, которая синхронизирует работу логических узлов компьютера). На выполнение элементарных операций нужно определенное количество тактов. </a:t>
            </a:r>
            <a:r>
              <a:rPr lang="ru-RU" sz="1600">
                <a:solidFill>
                  <a:srgbClr val="6B432D"/>
                </a:solidFill>
                <a:latin typeface="Times New Roman" pitchFamily="18" charset="0"/>
              </a:rPr>
              <a:t>Тактовая частота</a:t>
            </a:r>
            <a:r>
              <a:rPr lang="ru-RU" sz="1600" b="0">
                <a:latin typeface="Times New Roman" pitchFamily="18" charset="0"/>
              </a:rPr>
              <a:t> </a:t>
            </a:r>
            <a:r>
              <a:rPr lang="ru-RU" b="0"/>
              <a:t>–</a:t>
            </a:r>
            <a:r>
              <a:rPr lang="ru-RU" sz="1600" b="0">
                <a:latin typeface="Times New Roman" pitchFamily="18" charset="0"/>
              </a:rPr>
              <a:t> количество таких тактов в секунду (измеряется в МГц, ГГц).</a:t>
            </a:r>
          </a:p>
          <a:p>
            <a:pPr algn="just" defTabSz="663575" eaLnBrk="0" hangingPunct="0"/>
            <a:r>
              <a:rPr lang="ru-RU" sz="1600" b="0">
                <a:latin typeface="Times New Roman" pitchFamily="18" charset="0"/>
              </a:rPr>
              <a:t>Общая производительность материнской платы определяется не только тактовой частотой, но и количеством (разрядностью) данных, обрабатываемых в единицу времени центральным процессором, а также разрядностью шины обмена данных между различными устройствами материнской платы.</a:t>
            </a:r>
            <a:endParaRPr lang="en-US" sz="1600" b="0">
              <a:latin typeface="Times New Roman" pitchFamily="18" charset="0"/>
            </a:endParaRPr>
          </a:p>
          <a:p>
            <a:pPr algn="just" defTabSz="663575" eaLnBrk="0" hangingPunct="0"/>
            <a:endParaRPr lang="ru-RU" sz="1600" b="0">
              <a:latin typeface="Times New Roman" pitchFamily="18" charset="0"/>
            </a:endParaRPr>
          </a:p>
          <a:p>
            <a:pPr lvl="1" algn="just" defTabSz="663575" eaLnBrk="0" hangingPunct="0">
              <a:spcBef>
                <a:spcPts val="100"/>
              </a:spcBef>
            </a:pPr>
            <a:endParaRPr lang="ru-RU" sz="1600" b="0">
              <a:latin typeface="Times New Roman" pitchFamily="18" charset="0"/>
            </a:endParaRPr>
          </a:p>
        </p:txBody>
      </p:sp>
      <p:pic>
        <p:nvPicPr>
          <p:cNvPr id="172035" name="Picture 1039" descr="ASUSTEK Мат"/>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95963" y="1125538"/>
            <a:ext cx="2592387" cy="2293937"/>
          </a:xfrm>
          <a:prstGeom prst="rect">
            <a:avLst/>
          </a:prstGeom>
          <a:noFill/>
          <a:ln w="9525">
            <a:noFill/>
            <a:miter lim="800000"/>
            <a:headEnd/>
            <a:tailEnd/>
          </a:ln>
        </p:spPr>
      </p:pic>
      <p:pic>
        <p:nvPicPr>
          <p:cNvPr id="172036" name="Picture 1040" descr="AsRock Мат пл AsRock K8Upgrade VM800"/>
          <p:cNvPicPr>
            <a:picLocks noChangeAspect="1" noChangeArrowheads="1"/>
          </p:cNvPicPr>
          <p:nvPr/>
        </p:nvPicPr>
        <p:blipFill>
          <a:blip r:embed="rId3"/>
          <a:srcRect/>
          <a:stretch>
            <a:fillRect/>
          </a:stretch>
        </p:blipFill>
        <p:spPr bwMode="auto">
          <a:xfrm>
            <a:off x="5795963" y="3573463"/>
            <a:ext cx="2481262" cy="2401887"/>
          </a:xfrm>
          <a:prstGeom prst="rect">
            <a:avLst/>
          </a:prstGeom>
          <a:noFill/>
          <a:ln w="9525">
            <a:noFill/>
            <a:miter lim="800000"/>
            <a:headEnd/>
            <a:tailEnd/>
          </a:ln>
        </p:spPr>
      </p:pic>
      <p:sp>
        <p:nvSpPr>
          <p:cNvPr id="172037" name="Text Box 1041"/>
          <p:cNvSpPr txBox="1">
            <a:spLocks noChangeArrowheads="1"/>
          </p:cNvSpPr>
          <p:nvPr/>
        </p:nvSpPr>
        <p:spPr bwMode="auto">
          <a:xfrm>
            <a:off x="5724525" y="3284538"/>
            <a:ext cx="3235325"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Материнская плата ASUS K8S-MX</a:t>
            </a:r>
          </a:p>
        </p:txBody>
      </p:sp>
      <p:sp>
        <p:nvSpPr>
          <p:cNvPr id="172038" name="Text Box 1045"/>
          <p:cNvSpPr txBox="1">
            <a:spLocks noChangeArrowheads="1"/>
          </p:cNvSpPr>
          <p:nvPr/>
        </p:nvSpPr>
        <p:spPr bwMode="auto">
          <a:xfrm>
            <a:off x="5795963" y="5949950"/>
            <a:ext cx="3009900" cy="336550"/>
          </a:xfrm>
          <a:prstGeom prst="rect">
            <a:avLst/>
          </a:prstGeom>
          <a:noFill/>
          <a:ln w="9525">
            <a:noFill/>
            <a:miter lim="800000"/>
            <a:headEnd/>
            <a:tailEnd/>
          </a:ln>
        </p:spPr>
        <p:txBody>
          <a:bodyPr wrap="none">
            <a:spAutoFit/>
          </a:bodyPr>
          <a:lstStyle/>
          <a:p>
            <a:pPr eaLnBrk="0" hangingPunct="0"/>
            <a:r>
              <a:rPr lang="ru-RU" sz="1600" b="0">
                <a:latin typeface="Times New Roman" pitchFamily="18" charset="0"/>
              </a:rPr>
              <a:t>Материнская плата AsRock K8U</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190</TotalTime>
  <Words>4397</Words>
  <Application>Microsoft Office PowerPoint</Application>
  <PresentationFormat>Экран (4:3)</PresentationFormat>
  <Paragraphs>366</Paragraphs>
  <Slides>57</Slides>
  <Notes>2</Notes>
  <HiddenSlides>0</HiddenSlides>
  <MMClips>2</MMClips>
  <ScaleCrop>false</ScaleCrop>
  <HeadingPairs>
    <vt:vector size="8" baseType="variant">
      <vt:variant>
        <vt:lpstr>Использованные шрифты</vt:lpstr>
      </vt:variant>
      <vt:variant>
        <vt:i4>5</vt:i4>
      </vt:variant>
      <vt:variant>
        <vt:lpstr>Шаблон оформления</vt:lpstr>
      </vt:variant>
      <vt:variant>
        <vt:i4>12</vt:i4>
      </vt:variant>
      <vt:variant>
        <vt:lpstr>Внедренные серверы OLE</vt:lpstr>
      </vt:variant>
      <vt:variant>
        <vt:i4>1</vt:i4>
      </vt:variant>
      <vt:variant>
        <vt:lpstr>Заголовки слайдов</vt:lpstr>
      </vt:variant>
      <vt:variant>
        <vt:i4>57</vt:i4>
      </vt:variant>
    </vt:vector>
  </HeadingPairs>
  <TitlesOfParts>
    <vt:vector size="75" baseType="lpstr">
      <vt:lpstr>Times New Roman Cyr</vt:lpstr>
      <vt:lpstr>Arial</vt:lpstr>
      <vt:lpstr>Century Gothic</vt:lpstr>
      <vt:lpstr>Wingdings 2</vt:lpstr>
      <vt:lpstr>Times New Roman</vt:lpstr>
      <vt:lpstr>Остин</vt:lpstr>
      <vt:lpstr>Остин</vt:lpstr>
      <vt:lpstr>Остин</vt:lpstr>
      <vt:lpstr>Остин</vt:lpstr>
      <vt:lpstr>Остин</vt:lpstr>
      <vt:lpstr>Остин</vt:lpstr>
      <vt:lpstr>Остин</vt:lpstr>
      <vt:lpstr>Остин</vt:lpstr>
      <vt:lpstr>Остин</vt:lpstr>
      <vt:lpstr>Остин</vt:lpstr>
      <vt:lpstr>Остин</vt:lpstr>
      <vt:lpstr>Остин</vt:lpstr>
      <vt:lpstr>Image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Денисова Юлия Леонидовна</dc:creator>
  <cp:lastModifiedBy>GreatDelph</cp:lastModifiedBy>
  <cp:revision>18</cp:revision>
  <dcterms:created xsi:type="dcterms:W3CDTF">2011-08-02T15:15:42Z</dcterms:created>
  <dcterms:modified xsi:type="dcterms:W3CDTF">2017-11-17T17:55:15Z</dcterms:modified>
</cp:coreProperties>
</file>